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1" r:id="rId8"/>
    <p:sldId id="263" r:id="rId9"/>
    <p:sldId id="265" r:id="rId10"/>
    <p:sldId id="266" r:id="rId11"/>
    <p:sldId id="270" r:id="rId12"/>
    <p:sldId id="267" r:id="rId13"/>
    <p:sldId id="268" r:id="rId14"/>
    <p:sldId id="269" r:id="rId15"/>
    <p:sldId id="25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7472-73C7-430A-AF84-79B614A778C4}" type="datetimeFigureOut">
              <a:rPr lang="sk-SK" smtClean="0"/>
              <a:pPr/>
              <a:t>9. 3. 2015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1844-4C6E-435F-AF33-5747CB23FA2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youtube.com/watch?v=q0MtgR9KTio&amp;list=RDq0MtgR9KTio" TargetMode="Externa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zEkqgj5uNW8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youtube.com/watch?v=atT7Tjpn5js" TargetMode="Externa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13.flamingtext.com/Tools/download/coollogo_com-138642285.png?url=http://au3.engine.flamingtext.com/netfu/tmp28008/coollogo_com-138642285.png&amp;_loc=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youtube.com/watch?v=uBmOrj7_HxE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youtube.com/watch?v=J0h7DHVR3Ic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youtube.com/watch?v=nBWpB5zlerI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jpeg"/><Relationship Id="rId4" Type="http://schemas.openxmlformats.org/officeDocument/2006/relationships/hyperlink" Target="http://www.youtube.com/watch?v=WKHjCPTzNv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Image by FlamingTex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029200" cy="1504951"/>
          </a:xfrm>
          <a:prstGeom prst="rect">
            <a:avLst/>
          </a:prstGeom>
          <a:noFill/>
        </p:spPr>
      </p:pic>
      <p:pic>
        <p:nvPicPr>
          <p:cNvPr id="14344" name="Picture 8" descr="Image by FlamingText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821775" cy="1080000"/>
          </a:xfrm>
          <a:prstGeom prst="rect">
            <a:avLst/>
          </a:prstGeom>
          <a:noFill/>
        </p:spPr>
      </p:pic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4355976" y="3068960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by FlamingTex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08720"/>
            <a:ext cx="2047875" cy="1333501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3/35/Vee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4266000" cy="2844000"/>
          </a:xfrm>
          <a:prstGeom prst="rect">
            <a:avLst/>
          </a:prstGeom>
          <a:noFill/>
        </p:spPr>
      </p:pic>
      <p:sp>
        <p:nvSpPr>
          <p:cNvPr id="6" name="Vývojový diagram: spojnica 5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6" descr="http://www.christies.com/lotfinderimages/d51121/d5112102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3282613" cy="334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Vývojový diagram: proces 7"/>
          <p:cNvSpPr/>
          <p:nvPr/>
        </p:nvSpPr>
        <p:spPr>
          <a:xfrm>
            <a:off x="971600" y="980728"/>
            <a:ext cx="5328592" cy="1224136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Strunový brnkací hudobný nástroj. Pochádza zo starovekej Inde. Používal sa predovšetkým v indickej klasickej hudbe.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ours42plus.com/Assets/Uploaded-CMS-Files/Music1-2f27af63-26cc-4072-953a-e6661ea8c51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908720"/>
            <a:ext cx="4489508" cy="532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 descr="Image by FlamingText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2305050" cy="1333501"/>
          </a:xfrm>
          <a:prstGeom prst="rect">
            <a:avLst/>
          </a:prstGeom>
          <a:noFill/>
        </p:spPr>
      </p:pic>
      <p:pic>
        <p:nvPicPr>
          <p:cNvPr id="6" name="Picture 6" descr="http://www.dalymusic.com/wp-content/uploads/2013/04/str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340768"/>
            <a:ext cx="2697346" cy="4788000"/>
          </a:xfrm>
          <a:prstGeom prst="rect">
            <a:avLst/>
          </a:prstGeom>
          <a:noFill/>
        </p:spPr>
      </p:pic>
      <p:sp>
        <p:nvSpPr>
          <p:cNvPr id="7" name="Vývojový diagram: spojnica 6"/>
          <p:cNvSpPr/>
          <p:nvPr/>
        </p:nvSpPr>
        <p:spPr>
          <a:xfrm>
            <a:off x="1115616" y="1124744"/>
            <a:ext cx="828000" cy="82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easyvectors.com/assets/images/vectors/afbig/musical-note-clip-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268760"/>
            <a:ext cx="396081" cy="50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vojový diagram: proces 6"/>
          <p:cNvSpPr/>
          <p:nvPr/>
        </p:nvSpPr>
        <p:spPr>
          <a:xfrm>
            <a:off x="899592" y="1340768"/>
            <a:ext cx="7272808" cy="100811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Starogrécky dvojjazýčkový drevený dychový </a:t>
            </a:r>
            <a:br>
              <a:rPr lang="sk-SK" sz="2000" dirty="0" smtClean="0"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latin typeface="Arial" pitchFamily="34" charset="0"/>
                <a:cs typeface="Arial" pitchFamily="34" charset="0"/>
              </a:rPr>
              <a:t>hudobný nástroj s hmatovými dierkami, na ktorých </a:t>
            </a:r>
            <a:br>
              <a:rPr lang="sk-SK" sz="2000" dirty="0" smtClean="0"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latin typeface="Arial" pitchFamily="34" charset="0"/>
                <a:cs typeface="Arial" pitchFamily="34" charset="0"/>
              </a:rPr>
              <a:t>bol mechanizmus podobný klapkám. 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http://www.beniculturali.it/mibac/multimedia/MiBAC/images/upload/large/41/1364887073676_Atena-suona-aulos.-Taranto_375-350_a.C.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4499992" y="2564904"/>
            <a:ext cx="36750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0" name="Picture 4" descr="http://upload.wikimedia.org/wikipedia/commons/e/e4/Aulos_player_Met_24.97.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564904"/>
            <a:ext cx="2342153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2" name="Picture 6" descr="http://www.its-her-factory.com/wp-content/uploads/2013/05/aulos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834864" y="4374048"/>
            <a:ext cx="2106000" cy="1080000"/>
          </a:xfrm>
          <a:prstGeom prst="rect">
            <a:avLst/>
          </a:prstGeom>
          <a:noFill/>
        </p:spPr>
      </p:pic>
      <p:sp>
        <p:nvSpPr>
          <p:cNvPr id="6" name="Vývojový diagram: spojnica 5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4578" name="Picture 2" descr="Image by FlamingText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60648"/>
            <a:ext cx="2466975" cy="1333501"/>
          </a:xfrm>
          <a:prstGeom prst="rect">
            <a:avLst/>
          </a:prstGeom>
          <a:noFill/>
        </p:spPr>
      </p:pic>
      <p:sp>
        <p:nvSpPr>
          <p:cNvPr id="8" name="Vývojový diagram: spojnica 7"/>
          <p:cNvSpPr/>
          <p:nvPr/>
        </p:nvSpPr>
        <p:spPr>
          <a:xfrm>
            <a:off x="3419872" y="2924944"/>
            <a:ext cx="828000" cy="82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easyvectors.com/assets/images/vectors/afbig/musical-note-clip-ar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068960"/>
            <a:ext cx="396081" cy="50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by FlamingTex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2800350" cy="1333501"/>
          </a:xfrm>
          <a:prstGeom prst="rect">
            <a:avLst/>
          </a:prstGeom>
          <a:noFill/>
        </p:spPr>
      </p:pic>
      <p:pic>
        <p:nvPicPr>
          <p:cNvPr id="25604" name="Picture 4" descr="http://2.bp.blogspot.com/-Jsj0bDi_p-o/U14vkOqT1JI/AAAAAAAAEUU/elz-HFl1GJA/s1600/Dios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4222253" cy="435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Vývojový diagram: spojnica 5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ývojový diagram: proces 6"/>
          <p:cNvSpPr/>
          <p:nvPr/>
        </p:nvSpPr>
        <p:spPr>
          <a:xfrm>
            <a:off x="5220072" y="1700808"/>
            <a:ext cx="3096344" cy="432048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Staroveký ľudový dychový hudobný nástroj. Ešte dnes je rozšírený </a:t>
            </a:r>
            <a:br>
              <a:rPr lang="sk-SK" sz="2000" dirty="0" smtClean="0"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latin typeface="Arial" pitchFamily="34" charset="0"/>
                <a:cs typeface="Arial" pitchFamily="34" charset="0"/>
              </a:rPr>
              <a:t>u východoeurópskych národov. Je zložený </a:t>
            </a:r>
            <a:br>
              <a:rPr lang="sk-SK" sz="2000" dirty="0" smtClean="0"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latin typeface="Arial" pitchFamily="34" charset="0"/>
                <a:cs typeface="Arial" pitchFamily="34" charset="0"/>
              </a:rPr>
              <a:t>z viacerých nerovnako dlhých píšťal usporiadaných podľa veľkosti. </a:t>
            </a:r>
            <a:br>
              <a:rPr lang="sk-SK" sz="2000" dirty="0" smtClean="0"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PANOVA FLAUTA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 descr="http://www.dzauhar-abdallah.cz/fotky12342/fotos/gen320/gen__vyr_3634P9280136.jpg"/>
          <p:cNvPicPr/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980728"/>
            <a:ext cx="11378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http://kappaeffe-images.s3.amazonaws.com/catalog/product/cache/2/image/b3d7ebcb9e27819b0f516ea8531face0/f/u/full_1_855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908720"/>
            <a:ext cx="196755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by FlamingTex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496175" cy="1333501"/>
          </a:xfrm>
          <a:prstGeom prst="rect">
            <a:avLst/>
          </a:prstGeom>
          <a:noFill/>
        </p:spPr>
      </p:pic>
      <p:pic>
        <p:nvPicPr>
          <p:cNvPr id="3" name="Obrázok 2" descr="http://www.orgue.ch/img/hydraulo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32856"/>
            <a:ext cx="2300691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http://www.tar.gr/images/ktisivios-5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251163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ývojový diagram: proces 5"/>
          <p:cNvSpPr/>
          <p:nvPr/>
        </p:nvSpPr>
        <p:spPr>
          <a:xfrm>
            <a:off x="6156176" y="2204864"/>
            <a:ext cx="2016224" cy="3600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Pôvod má </a:t>
            </a:r>
            <a:br>
              <a:rPr lang="sk-SK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 starovekom Grécku. Tón vznikal tlakom studenej alebo teplej vody. 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Vývojový diagram: spojnica 6"/>
          <p:cNvSpPr/>
          <p:nvPr/>
        </p:nvSpPr>
        <p:spPr>
          <a:xfrm>
            <a:off x="6732240" y="2060848"/>
            <a:ext cx="828000" cy="82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easyvectors.com/assets/images/vectors/afbig/musical-note-clip-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204864"/>
            <a:ext cx="396081" cy="50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by FlamingTex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3733800" cy="1504951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707904" y="5805264"/>
            <a:ext cx="1728192" cy="288032"/>
          </a:xfrm>
          <a:prstGeom prst="rect">
            <a:avLst/>
          </a:prstGeom>
          <a:solidFill>
            <a:srgbClr val="FFFFCC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Denisa Sviatková 2014</a:t>
            </a:r>
            <a:endParaRPr lang="sk-SK" sz="105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by FlamingText.c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267325" cy="1333501"/>
          </a:xfrm>
          <a:prstGeom prst="rect">
            <a:avLst/>
          </a:prstGeom>
          <a:noFill/>
        </p:spPr>
      </p:pic>
      <p:pic>
        <p:nvPicPr>
          <p:cNvPr id="3" name="Obrázok 2" descr="http://1.bp.blogspot.com/-xGhaJiRwUXs/UMLQDLnzSsI/AAAAAAAAAEc/V9se_xveY0Y/s1600/743253_berimbau_capoeir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348880"/>
            <a:ext cx="4184318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ývojový diagram: proces 4"/>
          <p:cNvSpPr/>
          <p:nvPr/>
        </p:nvSpPr>
        <p:spPr>
          <a:xfrm>
            <a:off x="5148064" y="2276872"/>
            <a:ext cx="2952328" cy="36004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</a:rPr>
              <a:t>Najprimitívnejší strunový hudobný nástroj. Je to vlastne strelecký luk, na ktorom vzniká tón brnkaním </a:t>
            </a:r>
            <a:br>
              <a:rPr lang="sk-SK" sz="2400" dirty="0" smtClean="0">
                <a:latin typeface="Arial" pitchFamily="34" charset="0"/>
                <a:cs typeface="Arial" pitchFamily="34" charset="0"/>
              </a:rPr>
            </a:br>
            <a:r>
              <a:rPr lang="sk-SK" sz="2400" dirty="0" smtClean="0">
                <a:latin typeface="Arial" pitchFamily="34" charset="0"/>
                <a:cs typeface="Arial" pitchFamily="34" charset="0"/>
              </a:rPr>
              <a:t>na napätej tetive. Dodnes sa používa v južnej Afrike.</a:t>
            </a:r>
            <a:endParaRPr lang="sk-SK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2.wikia.nocookie.net/__cb20120115033648/creepypasta/images/c/c8/Amph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82" y="2924944"/>
            <a:ext cx="2250606" cy="32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Vývojový diagram: spojnica 5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ývojový diagram: proces 6"/>
          <p:cNvSpPr/>
          <p:nvPr/>
        </p:nvSpPr>
        <p:spPr>
          <a:xfrm>
            <a:off x="755576" y="1628800"/>
            <a:ext cx="7560840" cy="115212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100" dirty="0" smtClean="0">
                <a:latin typeface="Arial" pitchFamily="34" charset="0"/>
                <a:cs typeface="Arial" pitchFamily="34" charset="0"/>
              </a:rPr>
              <a:t>starogrécky rámový brnkací hudobný nástroj, pôvodne bol zhotovený z korytnačieho panciera a dvoch zvieracích </a:t>
            </a:r>
            <a:br>
              <a:rPr lang="sk-SK" sz="2100" dirty="0" smtClean="0">
                <a:latin typeface="Arial" pitchFamily="34" charset="0"/>
                <a:cs typeface="Arial" pitchFamily="34" charset="0"/>
              </a:rPr>
            </a:br>
            <a:r>
              <a:rPr lang="sk-SK" sz="2100" dirty="0" smtClean="0">
                <a:latin typeface="Arial" pitchFamily="34" charset="0"/>
                <a:cs typeface="Arial" pitchFamily="34" charset="0"/>
              </a:rPr>
              <a:t>rohov spojených priečkou</a:t>
            </a:r>
            <a:endParaRPr lang="sk-SK" sz="2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Vývojový diagram: spojnica 7"/>
          <p:cNvSpPr/>
          <p:nvPr/>
        </p:nvSpPr>
        <p:spPr>
          <a:xfrm>
            <a:off x="7524328" y="3068960"/>
            <a:ext cx="828000" cy="82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easyvectors.com/assets/images/vectors/afbig/musical-note-clip-a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212976"/>
            <a:ext cx="396081" cy="504000"/>
          </a:xfrm>
          <a:prstGeom prst="rect">
            <a:avLst/>
          </a:prstGeom>
          <a:noFill/>
        </p:spPr>
      </p:pic>
      <p:pic>
        <p:nvPicPr>
          <p:cNvPr id="13314" name="Picture 2" descr="lyre en carapace de tortue vue de 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24944"/>
            <a:ext cx="1864128" cy="32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6" name="Picture 4" descr="document du XVIII° orphée et sa ly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3" y="2924944"/>
            <a:ext cx="2224071" cy="32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Obrázok 3" descr="http://ats.ancientlyre.com/img/lyra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3E9"/>
              </a:clrFrom>
              <a:clrTo>
                <a:srgbClr val="FFF3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80312" y="4077072"/>
            <a:ext cx="112392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by FlamingText.c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04664"/>
            <a:ext cx="2143125" cy="13335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classicaonline.com/storia/immagini/m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08920"/>
            <a:ext cx="2180191" cy="349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Vývojový diagram: spojnica 5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ývojový diagram: proces 7"/>
          <p:cNvSpPr/>
          <p:nvPr/>
        </p:nvSpPr>
        <p:spPr>
          <a:xfrm>
            <a:off x="899592" y="836712"/>
            <a:ext cx="7416824" cy="1296144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Starogrécky strunový brnkací hudobný nástroj, používal sa na hru umeleckých skladieb. Skladal sa zo zdobenej rezonančnej skrinky s dvoma vybiehajúcimi ramenami spojenými priečkou. 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ok 8" descr="http://upload.wikimedia.org/wikipedia/commons/0/02/Apollo_Musagetes_Pio-Clementino_Inv3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708920"/>
            <a:ext cx="2168484" cy="349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ázok 9" descr="[clip_image01141.jpg]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79" y="2708920"/>
            <a:ext cx="2102960" cy="349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Vývojový diagram: spojnica 10"/>
          <p:cNvSpPr/>
          <p:nvPr/>
        </p:nvSpPr>
        <p:spPr>
          <a:xfrm>
            <a:off x="827584" y="2348880"/>
            <a:ext cx="828000" cy="82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www.easyvectors.com/assets/images/vectors/afbig/musical-note-clip-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492896"/>
            <a:ext cx="396081" cy="504000"/>
          </a:xfrm>
          <a:prstGeom prst="rect">
            <a:avLst/>
          </a:prstGeom>
          <a:noFill/>
        </p:spPr>
      </p:pic>
      <p:pic>
        <p:nvPicPr>
          <p:cNvPr id="20482" name="Picture 2" descr="Image by FlamingText.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556792"/>
            <a:ext cx="3419475" cy="13335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by FlamingTex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672"/>
            <a:ext cx="2705100" cy="1333501"/>
          </a:xfrm>
          <a:prstGeom prst="rect">
            <a:avLst/>
          </a:prstGeom>
          <a:noFill/>
        </p:spPr>
      </p:pic>
      <p:pic>
        <p:nvPicPr>
          <p:cNvPr id="3" name="Obrázok 2" descr="[clip_image00263.jpg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29817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08" name="Picture 4" descr="http://upload.wikimedia.org/wikipedia/commons/b/b6/Ur_ly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15616" y="1700808"/>
            <a:ext cx="3289337" cy="43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hT4AOJnWy_A/UQ3GYfkbEbI/AAAAAAAAGgo/Tb4N7phmsss/s1600/Sao+,+Saung,+Saung-Gauk,+Saung-Kauk+de+Myanmar+04+(Birmania).gif"/>
          <p:cNvPicPr>
            <a:picLocks noChangeAspect="1" noChangeArrowheads="1"/>
          </p:cNvPicPr>
          <p:nvPr/>
        </p:nvPicPr>
        <p:blipFill>
          <a:blip r:embed="rId2" cstate="print"/>
          <a:srcRect l="8892" r="6638"/>
          <a:stretch>
            <a:fillRect/>
          </a:stretch>
        </p:blipFill>
        <p:spPr bwMode="auto">
          <a:xfrm>
            <a:off x="1115616" y="2564904"/>
            <a:ext cx="4104456" cy="345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ok 4" descr="http://creativeroots.org/wp-content/uploads/2010/04/Egyptian_Nubia_paintings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2530252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Vývojový diagram: spojnica 5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Image by FlamingText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72816"/>
            <a:ext cx="2705100" cy="1333501"/>
          </a:xfrm>
          <a:prstGeom prst="rect">
            <a:avLst/>
          </a:prstGeom>
          <a:noFill/>
        </p:spPr>
      </p:pic>
      <p:sp>
        <p:nvSpPr>
          <p:cNvPr id="8" name="Vývojový diagram: proces 7"/>
          <p:cNvSpPr/>
          <p:nvPr/>
        </p:nvSpPr>
        <p:spPr>
          <a:xfrm>
            <a:off x="971600" y="836712"/>
            <a:ext cx="7200800" cy="115212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Strunový hudobný nástroj. Je to jeden z najstarších hudobných nástrojov. Nástroje podobné harfe sa prvýkrát objavili už v Mezopotámii a Egypte pred 5 000 rokmi.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museotaranto.it/immagini/musicist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03648" y="836712"/>
            <a:ext cx="6274018" cy="52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Vývojový diagram: spojnica 3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http://www.peartree-miniatures.co.uk/catalogue/chapel/C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708920"/>
            <a:ext cx="2440173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ývojový diagram: spojnica 7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ývojový diagram: proces 8"/>
          <p:cNvSpPr/>
          <p:nvPr/>
        </p:nvSpPr>
        <p:spPr>
          <a:xfrm>
            <a:off x="971600" y="764704"/>
            <a:ext cx="7200800" cy="108012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Jeden z najstarších strunových brnkacích hudobných nástrojov keltského pôvodu. V stredoveku sa z neho vyvinul sláčikový nástroj so štyrmi hracími strunami.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www.chaire.cz/img/slozeni-souboru/vladimir-mate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79912" y="2348880"/>
            <a:ext cx="4418255" cy="381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0" name="Picture 2" descr="Image by FlamingText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219450" cy="1333501"/>
          </a:xfrm>
          <a:prstGeom prst="rect">
            <a:avLst/>
          </a:prstGeom>
          <a:noFill/>
        </p:spPr>
      </p:pic>
      <p:sp>
        <p:nvSpPr>
          <p:cNvPr id="10" name="Vývojový diagram: spojnica 9"/>
          <p:cNvSpPr/>
          <p:nvPr/>
        </p:nvSpPr>
        <p:spPr>
          <a:xfrm>
            <a:off x="7452320" y="2060848"/>
            <a:ext cx="828000" cy="82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easyvectors.com/assets/images/vectors/afbig/musical-note-clip-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204864"/>
            <a:ext cx="396081" cy="50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http://www.histnastroje.gajdy.cz/images/strunne/05-trumsajt-m.jpg"/>
          <p:cNvPicPr>
            <a:picLocks noChangeAspect="1"/>
          </p:cNvPicPr>
          <p:nvPr/>
        </p:nvPicPr>
        <p:blipFill>
          <a:blip r:embed="rId2" cstate="print"/>
          <a:srcRect l="13461" r="2622"/>
          <a:stretch>
            <a:fillRect/>
          </a:stretch>
        </p:blipFill>
        <p:spPr bwMode="auto">
          <a:xfrm rot="16200000">
            <a:off x="2231456" y="2385170"/>
            <a:ext cx="2304259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2" name="Picture 4" descr="http://www.vogelavos.cz/nastroje/smyccove/dobove/Trumsajt%2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980728"/>
            <a:ext cx="1793446" cy="514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Vývojový diagram: spojnica 4">
            <a:hlinkClick r:id="" action="ppaction://hlinkshowjump?jump=nextslide"/>
          </p:cNvPr>
          <p:cNvSpPr/>
          <p:nvPr/>
        </p:nvSpPr>
        <p:spPr>
          <a:xfrm>
            <a:off x="8316416" y="6093296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ývojový diagram: proces 5"/>
          <p:cNvSpPr/>
          <p:nvPr/>
        </p:nvSpPr>
        <p:spPr>
          <a:xfrm>
            <a:off x="827584" y="980728"/>
            <a:ext cx="5112568" cy="1656184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Trumšajt sa vyvinul z monochordu, ktorý sa používal už v starom Grécku. Nástroj tvorí drevená ozvučná skriňa, ktorá býva niekedy dlhá viac ako dva metre. Trumšajt máva jednu, dve a niekedy aj viac strún. </a:t>
            </a:r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Vývojový diagram: spojnica 6"/>
          <p:cNvSpPr/>
          <p:nvPr/>
        </p:nvSpPr>
        <p:spPr>
          <a:xfrm>
            <a:off x="5148064" y="3284984"/>
            <a:ext cx="828000" cy="828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easyvectors.com/assets/images/vectors/afbig/musical-note-clip-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429000"/>
            <a:ext cx="396081" cy="504000"/>
          </a:xfrm>
          <a:prstGeom prst="rect">
            <a:avLst/>
          </a:prstGeom>
          <a:noFill/>
        </p:spPr>
      </p:pic>
      <p:pic>
        <p:nvPicPr>
          <p:cNvPr id="22530" name="Picture 2" descr="Image by FlamingText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92896"/>
            <a:ext cx="3990975" cy="13335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187</Words>
  <Application>Microsoft Office PowerPoint</Application>
  <PresentationFormat>Prezentácia na obrazovke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DENISA</dc:creator>
  <cp:lastModifiedBy>Beáta Podmanická</cp:lastModifiedBy>
  <cp:revision>92</cp:revision>
  <dcterms:created xsi:type="dcterms:W3CDTF">2014-09-28T18:12:06Z</dcterms:created>
  <dcterms:modified xsi:type="dcterms:W3CDTF">2015-03-09T09:23:06Z</dcterms:modified>
</cp:coreProperties>
</file>