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5" r:id="rId9"/>
    <p:sldId id="286" r:id="rId10"/>
    <p:sldId id="287" r:id="rId11"/>
    <p:sldId id="282" r:id="rId12"/>
    <p:sldId id="288" r:id="rId13"/>
    <p:sldId id="293" r:id="rId14"/>
    <p:sldId id="283" r:id="rId15"/>
    <p:sldId id="276" r:id="rId16"/>
    <p:sldId id="259" r:id="rId17"/>
    <p:sldId id="263" r:id="rId18"/>
    <p:sldId id="262" r:id="rId19"/>
    <p:sldId id="271" r:id="rId20"/>
    <p:sldId id="272" r:id="rId21"/>
    <p:sldId id="264" r:id="rId22"/>
    <p:sldId id="270" r:id="rId23"/>
    <p:sldId id="260" r:id="rId24"/>
    <p:sldId id="292" r:id="rId25"/>
    <p:sldId id="265" r:id="rId26"/>
    <p:sldId id="290" r:id="rId27"/>
    <p:sldId id="266" r:id="rId28"/>
    <p:sldId id="267" r:id="rId29"/>
    <p:sldId id="261" r:id="rId30"/>
    <p:sldId id="289" r:id="rId31"/>
    <p:sldId id="291" r:id="rId32"/>
    <p:sldId id="268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23F"/>
    <a:srgbClr val="F3E9B4"/>
    <a:srgbClr val="977E51"/>
    <a:srgbClr val="EBE4B4"/>
    <a:srgbClr val="EBE4BD"/>
    <a:srgbClr val="EFE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9201-4917-4BA3-9697-043F812F2DB9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C590-21F7-4DA2-BE58-CEEFD22704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mRHRTBVN9Qk" TargetMode="Externa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FRc6Y_4A7c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Dr7qZMsp2W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Eg9zP13XVSI" TargetMode="Externa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09J-ylTiS1U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zQSbtkIVSTM&amp;index=1&amp;list=RDzQSbtkIVSTM" TargetMode="Externa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jho88bxkNg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dg5J1cQs7CM" TargetMode="Externa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Lg9HnYN-K6M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bzPhvSe46Gw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qeUcGD4rRRc" TargetMode="Externa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0.png"/><Relationship Id="rId7" Type="http://schemas.openxmlformats.org/officeDocument/2006/relationships/hyperlink" Target="http://www.youtube.com/watch?v=BfVZRevRKv8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vlZ20yB_Wi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12" Type="http://schemas.openxmlformats.org/officeDocument/2006/relationships/hyperlink" Target="http://www.youtube.com/watch?v=GMPIMUuE7yI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1.png"/><Relationship Id="rId5" Type="http://schemas.openxmlformats.org/officeDocument/2006/relationships/image" Target="../media/image80.png"/><Relationship Id="rId10" Type="http://schemas.openxmlformats.org/officeDocument/2006/relationships/hyperlink" Target="http://www.youtube.com/watch?v=466XkuormNQ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IW00hNwkgo&amp;index=16&amp;list=RDlXhdTBtOLbc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228BJKZVRfE&amp;list=RD228BJKZVRfE" TargetMode="External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hyperlink" Target="http://www.youtube.com/watch?v=EixkCFDavVI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A2WdjyKQ57A" TargetMode="External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hyperlink" Target="http://www.youtube.com/watch?v=P0oOUt1H8a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mPjrR8bQO2Y" TargetMode="Externa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14Ilh0p55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I30-9TsafQ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cI7JvnfCdl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w6n43mLm2E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AO6Hsf3xeuM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CTVraVgzC9U&amp;list=PL2F2A9736C3E454B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63688" y="1844824"/>
            <a:ext cx="5616624" cy="93610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26" name="Picture 6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692696"/>
            <a:ext cx="5780327" cy="1188000"/>
          </a:xfrm>
          <a:prstGeom prst="rect">
            <a:avLst/>
          </a:prstGeom>
          <a:noFill/>
        </p:spPr>
      </p:pic>
      <p:pic>
        <p:nvPicPr>
          <p:cNvPr id="3" name="Picture 2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628800"/>
            <a:ext cx="4312259" cy="1440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763688" y="2852936"/>
            <a:ext cx="5616624" cy="93610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763688" y="3861048"/>
            <a:ext cx="5616624" cy="93610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Image by FlamingText.co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2636912"/>
            <a:ext cx="4366451" cy="1440000"/>
          </a:xfrm>
          <a:prstGeom prst="rect">
            <a:avLst/>
          </a:prstGeom>
          <a:noFill/>
        </p:spPr>
      </p:pic>
      <p:pic>
        <p:nvPicPr>
          <p:cNvPr id="6" name="Picture 2" descr="Image by FlamingText.c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3645024"/>
            <a:ext cx="2585806" cy="1440000"/>
          </a:xfrm>
          <a:prstGeom prst="rect">
            <a:avLst/>
          </a:prstGeom>
          <a:noFill/>
        </p:spPr>
      </p:pic>
      <p:sp>
        <p:nvSpPr>
          <p:cNvPr id="9" name="Vývojový diagram: spojnica 8">
            <a:hlinkClick r:id="" action="ppaction://hlinkshowjump?jump=nextslide"/>
          </p:cNvPr>
          <p:cNvSpPr/>
          <p:nvPr/>
        </p:nvSpPr>
        <p:spPr>
          <a:xfrm>
            <a:off x="4283968" y="5301208"/>
            <a:ext cx="457200" cy="4572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http://www.payscathare-blog.org/photo/art/default/3244457-4645836.jpg?v=13152288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79712" y="1700808"/>
            <a:ext cx="5185896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Obdĺžnik 10"/>
          <p:cNvSpPr/>
          <p:nvPr/>
        </p:nvSpPr>
        <p:spPr>
          <a:xfrm>
            <a:off x="3419872" y="5877272"/>
            <a:ext cx="2232248" cy="216024"/>
          </a:xfrm>
          <a:prstGeom prst="rect">
            <a:avLst/>
          </a:prstGeom>
          <a:solidFill>
            <a:srgbClr val="EBE4B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Mgr. Denisa Sviatková 2014</a:t>
            </a:r>
            <a:endParaRPr lang="sk-SK" sz="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upload.wikimedia.org/wikipedia/commons/6/64/J%C4%99drzej%C3%B3w_klasztor_cysters%C3%B3w_organy_12.08.08_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836712"/>
            <a:ext cx="5873845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Vývojový diagram: spojnica 2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4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691680" y="5373216"/>
            <a:ext cx="1459637" cy="86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836712"/>
            <a:ext cx="2808312" cy="720080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4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2919273" cy="864000"/>
          </a:xfrm>
          <a:prstGeom prst="rect">
            <a:avLst/>
          </a:prstGeom>
          <a:noFill/>
        </p:spPr>
      </p:pic>
      <p:pic>
        <p:nvPicPr>
          <p:cNvPr id="5" name="Obrázok 4" descr="http://mcarmenfer.files.wordpress.com/2011/09/carrillon-o-campanolo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772816"/>
            <a:ext cx="3825441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Obrázok 5" descr="http://cantigas.webcindario.com/imagenes/albuminstrumentos/images/cimbalos19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772816"/>
            <a:ext cx="3684271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Vývojový diagram: spojnica 9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506" name="Picture 2" descr="http://thumbs1.ebaystatic.com/d/l225/m/mGdvghsD09Xb7qdwNeOmo-Q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00000" flipH="1">
            <a:off x="3156646" y="4029869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1196752"/>
            <a:ext cx="4104456" cy="2304256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Fidula je sláčikový hudobný nástroj (podobná dnešnej viole). Je určená na interpretáciu gotickej a renesančnej hudby.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Bola najpopulárnejším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a najzobrazovanejším sláčikovým nástrojom stredoveku.</a:t>
            </a:r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1440160" cy="720080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1506814" cy="900000"/>
          </a:xfrm>
          <a:prstGeom prst="rect">
            <a:avLst/>
          </a:prstGeom>
          <a:noFill/>
        </p:spPr>
      </p:pic>
      <p:pic>
        <p:nvPicPr>
          <p:cNvPr id="9" name="Obrázok 8" descr="http://img.webme.com/pic/k/kalendamaya/fidula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645024"/>
            <a:ext cx="317986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Vývojový diagram: spojnica 10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6" name="Picture 6" descr="http://cely.cz/images/galerie/fidula_viola/fidula_vio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1268760"/>
            <a:ext cx="3232609" cy="47525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Vývojový diagram: spojnica 15"/>
          <p:cNvSpPr/>
          <p:nvPr/>
        </p:nvSpPr>
        <p:spPr>
          <a:xfrm>
            <a:off x="1259632" y="508518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475656" y="5229200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268760"/>
            <a:ext cx="4176464" cy="172819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8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stredoveký sláčikový nástroj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 dvojdielnou rezonančnou skriňou podobnou dnešnej mandolíne</a:t>
            </a:r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15616" y="836712"/>
            <a:ext cx="1656184" cy="720080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Picture 6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764704"/>
            <a:ext cx="1793182" cy="900000"/>
          </a:xfrm>
          <a:prstGeom prst="rect">
            <a:avLst/>
          </a:prstGeom>
          <a:noFill/>
        </p:spPr>
      </p:pic>
      <p:pic>
        <p:nvPicPr>
          <p:cNvPr id="5" name="Obrázok 4" descr="http://static.soundsandcolours.com/2011/06/rabeca-and-bow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789040"/>
            <a:ext cx="4444715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/>
          <p:cNvSpPr/>
          <p:nvPr/>
        </p:nvSpPr>
        <p:spPr>
          <a:xfrm>
            <a:off x="3419872" y="3212976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pd4pic.com/images/music-blue-note-coloured-cartoon-musical-note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3635896" y="3356992"/>
            <a:ext cx="354660" cy="468000"/>
          </a:xfrm>
          <a:prstGeom prst="rect">
            <a:avLst/>
          </a:prstGeom>
          <a:noFill/>
        </p:spPr>
      </p:pic>
      <p:sp>
        <p:nvSpPr>
          <p:cNvPr id="8" name="Vývojový diagram: spojnica 7"/>
          <p:cNvSpPr/>
          <p:nvPr/>
        </p:nvSpPr>
        <p:spPr>
          <a:xfrm>
            <a:off x="4355976" y="3212976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4572000" y="3356992"/>
            <a:ext cx="354660" cy="468000"/>
          </a:xfrm>
          <a:prstGeom prst="rect">
            <a:avLst/>
          </a:prstGeom>
          <a:noFill/>
        </p:spPr>
      </p:pic>
      <p:pic>
        <p:nvPicPr>
          <p:cNvPr id="45058" name="Picture 2" descr="http://www.apemutam.org/instrumentsmedievaux/imagins/rebecdavi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088" y="1412776"/>
            <a:ext cx="2963378" cy="4680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Vývojový diagram: spojnica 10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71600" y="1196752"/>
            <a:ext cx="7200800" cy="1440160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Z fiduly sa vyvinula viola da braccio.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Bola obľúbená najmä v 16. až 18. storočí.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Viola da braccio sa pri hre opierala o plece.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836712"/>
            <a:ext cx="3240360" cy="720080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ývojový diagram: spojnica 11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8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764704"/>
            <a:ext cx="3155176" cy="828000"/>
          </a:xfrm>
          <a:prstGeom prst="rect">
            <a:avLst/>
          </a:prstGeom>
          <a:noFill/>
        </p:spPr>
      </p:pic>
      <p:pic>
        <p:nvPicPr>
          <p:cNvPr id="8" name="Obrázok 7" descr="http://pandespani.files.wordpress.com/2010/07/liradabraccio_bellini_giovannisanzaccariaaltarpiece_1505_det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068960"/>
            <a:ext cx="298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58" name="Picture 2" descr="http://upload.wikimedia.org/wikipedia/commons/1/1e/Montagna_lira_da_bracci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3068960"/>
            <a:ext cx="4086001" cy="298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Vývojový diagram: spojnica 12"/>
          <p:cNvSpPr/>
          <p:nvPr/>
        </p:nvSpPr>
        <p:spPr>
          <a:xfrm>
            <a:off x="3635896" y="278092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3851920" y="2924944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971600" y="1124744"/>
            <a:ext cx="7200800" cy="936104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</a:t>
            </a:r>
            <a:br>
              <a:rPr lang="sk-SK" sz="5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5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Bola obľúbená v 16. až 18. storočí.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Pri hre sa držala zvisle medzi kolenami. Mala 5 až 7 strún.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27584" y="836712"/>
            <a:ext cx="3096344" cy="720080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10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3239996" cy="864000"/>
          </a:xfrm>
          <a:prstGeom prst="rect">
            <a:avLst/>
          </a:prstGeom>
          <a:noFill/>
        </p:spPr>
      </p:pic>
      <p:pic>
        <p:nvPicPr>
          <p:cNvPr id="9" name="Obrázok 8" descr="http://upload.wikimedia.org/wikipedia/commons/e/e6/Jean-Marc_Nattier_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492896"/>
            <a:ext cx="268266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Obrázok 10" descr="http://www.orpheon.org/OldSite/Bildmaterial/VdgKerseboomFred-SirJLangham168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492896"/>
            <a:ext cx="262588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4" name="Picture 2" descr="http://www.orpheon.org/OldSite/Fotos/Fotos-Instr/vdgpardessus_flem-frs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2492896"/>
            <a:ext cx="1776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Vývojový diagram: spojnica 6"/>
          <p:cNvSpPr/>
          <p:nvPr/>
        </p:nvSpPr>
        <p:spPr>
          <a:xfrm>
            <a:off x="683568" y="1916832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899592" y="2060848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971600" y="1052736"/>
            <a:ext cx="7200800" cy="172819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n                                                                                                                            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Strunový sláčikový nástroj, ktorý sa používal v 18. storočí. V preklade viola d</a:t>
            </a:r>
            <a:r>
              <a:rPr lang="sk-SK" sz="2000" dirty="0" smtClean="0">
                <a:solidFill>
                  <a:srgbClr val="75623F"/>
                </a:solidFill>
                <a:latin typeface="Arial"/>
                <a:cs typeface="Arial"/>
              </a:rPr>
              <a:t>ʼamore znamená ľúbostná viola.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Okrem hlavných strún mal aj tzv. rezonančné struny vedené pod hmatníkom. Do predĺženej hlavice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bolo zasadených 14 ladiacich kolíčkov.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27584" y="836712"/>
            <a:ext cx="2736304" cy="57606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ývojový diagram: spojnica 4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12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2886540" cy="864000"/>
          </a:xfrm>
          <a:prstGeom prst="rect">
            <a:avLst/>
          </a:prstGeom>
          <a:noFill/>
        </p:spPr>
      </p:pic>
      <p:pic>
        <p:nvPicPr>
          <p:cNvPr id="8" name="Obrázok 7" descr="http://fansofpbo.files.wordpress.com/2011/03/viola_damore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924944"/>
            <a:ext cx="483472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 descr="http://davisenterprise.s3.amazonaws.com/files/2013/02/Viola-damoreW-780x1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2924944"/>
            <a:ext cx="2422856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/>
          <p:cNvSpPr/>
          <p:nvPr/>
        </p:nvSpPr>
        <p:spPr>
          <a:xfrm>
            <a:off x="1331640" y="328498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547664" y="3429000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980728"/>
            <a:ext cx="7200800" cy="1584176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Husle vznikli v prvých desaťročiach 16. storočí.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K najslávnejším husliarskym majstrom patrili Andrea Amati, Antonio Stradivari a Andrea Guarneri. Z Talianska sa husliarske umenie rozšírilo aj do ostatných európskych krajín.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1296144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4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1424998" cy="90000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6156176" y="2780928"/>
            <a:ext cx="2160240" cy="3384376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ok 9" descr="http://upload.wikimedia.org/wikipedia/commons/1/1b/Violin_VL100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924944"/>
            <a:ext cx="2212014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http://www.wga.hu/art/l/lievens/violin_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780928"/>
            <a:ext cx="251951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Obrázok 12" descr="http://www.baroque-violin.info/img/hn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2780928"/>
            <a:ext cx="2612882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2771800" y="2708920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2987824" y="2852936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172819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Organistrum tiež nazývali ninera. Bol to obľúbený ľudový nástroj. Tvarom pripomína veľkú gitaru. Struny sa rozochvievali otáčaním kolieska potiahnutého jeleňou kožou.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2736304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14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2734088" cy="900000"/>
          </a:xfrm>
          <a:prstGeom prst="rect">
            <a:avLst/>
          </a:prstGeom>
          <a:noFill/>
        </p:spPr>
      </p:pic>
      <p:pic>
        <p:nvPicPr>
          <p:cNvPr id="9" name="Obrázok 8" descr="http://museodeltraje.mcu.es/galeria/img_52/MT046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365104"/>
            <a:ext cx="2526795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 descr="http://www.asierdebenito.com/uploads/7/5/0/2/7502672/_____2957239_orig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284984"/>
            <a:ext cx="2383602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3707904" y="76470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3923928" y="908720"/>
            <a:ext cx="354660" cy="468000"/>
          </a:xfrm>
          <a:prstGeom prst="rect">
            <a:avLst/>
          </a:prstGeom>
          <a:noFill/>
        </p:spPr>
      </p:pic>
      <p:pic>
        <p:nvPicPr>
          <p:cNvPr id="11" name="Obrázok 10" descr="http://4.bp.blogspot.com/-z4fRTLQch2k/ULZQS3lUDtI/AAAAAAAAABk/4hqkpN04Qhg/s1600/organistrum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996952"/>
            <a:ext cx="2463535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Obrázok 11" descr="http://albertosolana.files.wordpress.com/2013/03/irganistrum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47864" y="3284984"/>
            <a:ext cx="2576471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908720"/>
            <a:ext cx="7200800" cy="1872208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Lutna pochádza z Orientu, kde bola známa už 2000            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rokov pred naším letopočtom. Do Európy sa dostala koncom 13. storočia. Jej obľuba po ďalšom zdokonalení rýchlo vzrástla a už začiatkom renesancie zaujala v európskej hudbe dôležité miesto. Hra na lutnu aj nástrojárske majstrovstvo dosiahli vrcholný rozkvet v 16. až 18. storočí.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764704"/>
            <a:ext cx="1368152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18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20688"/>
            <a:ext cx="1397727" cy="900000"/>
          </a:xfrm>
          <a:prstGeom prst="rect">
            <a:avLst/>
          </a:prstGeom>
          <a:noFill/>
        </p:spPr>
      </p:pic>
      <p:pic>
        <p:nvPicPr>
          <p:cNvPr id="8" name="Obrázok 7" descr="http://upload.wikimedia.org/wikipedia/commons/2/21/Bartolomeo_Veneto_Woman_playing_a_lut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924944"/>
            <a:ext cx="2418687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Obrázok 8" descr="http://www.pages.drexel.edu/~mlo26/lut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924944"/>
            <a:ext cx="2758759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 descr="http://www.metmuseum.org/toah/images/h2/h2_89.2.15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2924944"/>
            <a:ext cx="2082835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6372199" y="314096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6588223" y="3284984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2.bp.blogspot.com/_PpkJW4zbC7U/S-xLUCfnIvI/AAAAAAAADmc/8CoNKCuYCCg/s320/zflau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3FF"/>
              </a:clrFrom>
              <a:clrTo>
                <a:srgbClr val="FFF3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444208" y="2852936"/>
            <a:ext cx="1903500" cy="32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Obdĺžnik 4"/>
          <p:cNvSpPr/>
          <p:nvPr/>
        </p:nvSpPr>
        <p:spPr>
          <a:xfrm>
            <a:off x="971600" y="1124744"/>
            <a:ext cx="7200800" cy="1512168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Flauta sprevádzala spev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stredovekých rytierov. Bola obľúbeným nástrojom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aj v renesancii a v baroku. Z flautových nástrojov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sa postupne vyvinuli dnešné flauty.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 descr="http://www.musicaantigua.com/wp-content/uploads/2014/07/axaveba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852936"/>
            <a:ext cx="280831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Obrázok 3" descr="http://www.oldflutes.com/im/renwo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852936"/>
            <a:ext cx="260411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Obdĺžnik 5"/>
          <p:cNvSpPr/>
          <p:nvPr/>
        </p:nvSpPr>
        <p:spPr>
          <a:xfrm>
            <a:off x="1115616" y="836712"/>
            <a:ext cx="1296144" cy="504056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4" descr="Image by FlamingText.c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692696"/>
            <a:ext cx="1367996" cy="792000"/>
          </a:xfrm>
          <a:prstGeom prst="rect">
            <a:avLst/>
          </a:prstGeom>
          <a:noFill/>
        </p:spPr>
      </p:pic>
      <p:sp>
        <p:nvSpPr>
          <p:cNvPr id="7" name="Vývojový diagram: spojnica 6"/>
          <p:cNvSpPr/>
          <p:nvPr/>
        </p:nvSpPr>
        <p:spPr>
          <a:xfrm>
            <a:off x="7596336" y="5373216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812360" y="5517232"/>
            <a:ext cx="354660" cy="468000"/>
          </a:xfrm>
          <a:prstGeom prst="rect">
            <a:avLst/>
          </a:prstGeom>
          <a:noFill/>
        </p:spPr>
      </p:pic>
      <p:sp>
        <p:nvSpPr>
          <p:cNvPr id="11" name="Vývojový diagram: spojnica 10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1656184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Teorba je veľká basová lutna.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Je to jediná lutna, ktorá nemá hlavicu s ladiacimi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kolíčkami zalomenú smerom dozadu. Basové lutny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mali niekedy až dve hlavice.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1584176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0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1704542" cy="900000"/>
          </a:xfrm>
          <a:prstGeom prst="rect">
            <a:avLst/>
          </a:prstGeom>
          <a:noFill/>
        </p:spPr>
      </p:pic>
      <p:pic>
        <p:nvPicPr>
          <p:cNvPr id="8" name="Obrázok 7" descr="http://www.musixcool.com/members/musixcool/inst_all/theorboe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924944"/>
            <a:ext cx="3495503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4" name="Picture 2" descr="http://www.alexandreribeiroteorba.com/imagens/imagens/media_A-teorba-imagem-2_6f73b69323ab8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924944"/>
            <a:ext cx="4021967" cy="313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7164288" y="76470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380312" y="908720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208823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Podľa názoru niektorých historikov vznikla gitara v stredovekom Španielsku úpravou starej fiduly na brnkací nástroj. Rôzne typy gitarových nástrojov sa postupne zo Španielska rozšírili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do ostatných európskych krajín. Dnešný typ klasickej gitary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sa ustálil až koncom 18. storočia.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5544616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2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1779542" cy="900000"/>
          </a:xfrm>
          <a:prstGeom prst="rect">
            <a:avLst/>
          </a:prstGeom>
          <a:noFill/>
        </p:spPr>
      </p:pic>
      <p:pic>
        <p:nvPicPr>
          <p:cNvPr id="8" name="Picture 24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692696"/>
            <a:ext cx="4063636" cy="900000"/>
          </a:xfrm>
          <a:prstGeom prst="rect">
            <a:avLst/>
          </a:prstGeom>
          <a:noFill/>
        </p:spPr>
      </p:pic>
      <p:pic>
        <p:nvPicPr>
          <p:cNvPr id="9" name="Obrázok 8" descr="http://dalymusic.com/store/images/products/vhlfezt-2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140968"/>
            <a:ext cx="128391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Obrázok 10" descr="https://c2.staticflickr.com/6/5166/5307856158_d89aff365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3" y="3429000"/>
            <a:ext cx="361186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Obrázok 11" descr="https://www.westmusic.com/images/blogs/mariachi/vihuela_pic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3429000"/>
            <a:ext cx="27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1475656" y="292494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691680" y="3068960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1440160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Strunový hudobný nástroj. Tón sa vyludzoval brnkaním prstami alebo úderom paličkami (drevenými, kovovými).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2376264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ývojový diagram: spojnica 4"/>
          <p:cNvSpPr/>
          <p:nvPr/>
        </p:nvSpPr>
        <p:spPr>
          <a:xfrm>
            <a:off x="3419872" y="76470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3635896" y="908720"/>
            <a:ext cx="354660" cy="468000"/>
          </a:xfrm>
          <a:prstGeom prst="rect">
            <a:avLst/>
          </a:prstGeom>
          <a:noFill/>
        </p:spPr>
      </p:pic>
      <p:pic>
        <p:nvPicPr>
          <p:cNvPr id="7" name="Picture 16" descr="Image by FlamingText.co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92696"/>
            <a:ext cx="2468182" cy="900000"/>
          </a:xfrm>
          <a:prstGeom prst="rect">
            <a:avLst/>
          </a:prstGeom>
          <a:noFill/>
        </p:spPr>
      </p:pic>
      <p:pic>
        <p:nvPicPr>
          <p:cNvPr id="8" name="Obrázok 7" descr="http://escuela2punto0.educarex.es/Educacion_Artistica/Musica/musica_antigua_espanola/La_musica_antigua_espanola/canon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2708920"/>
            <a:ext cx="372484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6" name="Picture 2" descr="http://media-cache-ak0.pinimg.com/236x/b6/d7/05/b6d705bf3330fd4125781fd11abd3ff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2708920"/>
            <a:ext cx="3441414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971600" y="1628800"/>
            <a:ext cx="7200800" cy="1656184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Je to brnkací nástroj s klávesnicou.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Tón vzniká brnkaním koženého jazýčka o strunu.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Čembalo vzniklo v polovici 15. storočia v Anglicku a Holandsku. Vrcholný rozkvet čembalovej hry a nástrojárskeho umenia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sa dosiahol v 17. a 18. storočí.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899592" y="836712"/>
            <a:ext cx="1944216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ývojový diagram: spojnica 14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Picture 8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2038638" cy="900000"/>
          </a:xfrm>
          <a:prstGeom prst="rect">
            <a:avLst/>
          </a:prstGeom>
          <a:noFill/>
        </p:spPr>
      </p:pic>
      <p:sp>
        <p:nvSpPr>
          <p:cNvPr id="25" name="Obdĺžnik 24"/>
          <p:cNvSpPr/>
          <p:nvPr/>
        </p:nvSpPr>
        <p:spPr>
          <a:xfrm>
            <a:off x="2987824" y="908720"/>
            <a:ext cx="5328592" cy="504056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Picture 10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908720"/>
            <a:ext cx="1746818" cy="540000"/>
          </a:xfrm>
          <a:prstGeom prst="rect">
            <a:avLst/>
          </a:prstGeom>
          <a:noFill/>
        </p:spPr>
      </p:pic>
      <p:pic>
        <p:nvPicPr>
          <p:cNvPr id="22" name="Picture 12" descr="Image by FlamingText.co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908720"/>
            <a:ext cx="1599548" cy="540000"/>
          </a:xfrm>
          <a:prstGeom prst="rect">
            <a:avLst/>
          </a:prstGeom>
          <a:noFill/>
        </p:spPr>
      </p:pic>
      <p:pic>
        <p:nvPicPr>
          <p:cNvPr id="23" name="Picture 14" descr="Image by FlamingText.c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908720"/>
            <a:ext cx="1157723" cy="540000"/>
          </a:xfrm>
          <a:prstGeom prst="rect">
            <a:avLst/>
          </a:prstGeom>
          <a:noFill/>
        </p:spPr>
      </p:pic>
      <p:pic>
        <p:nvPicPr>
          <p:cNvPr id="24" name="Picture 16" descr="Image by FlamingText.co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36296" y="908720"/>
            <a:ext cx="1075912" cy="540000"/>
          </a:xfrm>
          <a:prstGeom prst="rect">
            <a:avLst/>
          </a:prstGeom>
          <a:noFill/>
        </p:spPr>
      </p:pic>
      <p:pic>
        <p:nvPicPr>
          <p:cNvPr id="18" name="Obrázok 17" descr="http://www.mahn.ch/d2wfiles/image/78/5517/338/Image%203-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99592" y="3573016"/>
            <a:ext cx="2544118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Obrázok 18" descr="http://www.metmuseum.org/toah/images/h2/h2_89.4.236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888" y="3573016"/>
            <a:ext cx="2114602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Obrázok 25" descr="http://www.fr.early-keyboard.com/images/taskin/chinoiserie/general500k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96136" y="3573016"/>
            <a:ext cx="2541988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Vývojový diagram: spojnica 15"/>
          <p:cNvSpPr/>
          <p:nvPr/>
        </p:nvSpPr>
        <p:spPr>
          <a:xfrm>
            <a:off x="3131840" y="3429000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://www.pd4pic.com/images/music-blue-note-coloured-cartoon-musical-notes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3347864" y="3573016"/>
            <a:ext cx="354660" cy="468000"/>
          </a:xfrm>
          <a:prstGeom prst="rect">
            <a:avLst/>
          </a:prstGeom>
          <a:noFill/>
        </p:spPr>
      </p:pic>
      <p:sp>
        <p:nvSpPr>
          <p:cNvPr id="27" name="Vývojový diagram: spojnica 26"/>
          <p:cNvSpPr/>
          <p:nvPr/>
        </p:nvSpPr>
        <p:spPr>
          <a:xfrm>
            <a:off x="5364088" y="3429000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www.pd4pic.com/images/music-blue-note-coloured-cartoon-musical-notes.png">
            <a:hlinkClick r:id="rId12"/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5580112" y="3573016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metmuseum.org/toah/images/hb/hb_89.4.12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908720"/>
            <a:ext cx="4457305" cy="52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dĺžnik 2"/>
          <p:cNvSpPr/>
          <p:nvPr/>
        </p:nvSpPr>
        <p:spPr>
          <a:xfrm>
            <a:off x="539552" y="5373216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čembalo, 1666 </a:t>
            </a:r>
            <a:br>
              <a:rPr lang="sk-SK" sz="1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Girolamo Zenti </a:t>
            </a:r>
            <a:br>
              <a:rPr lang="sk-SK" sz="1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Rím, Taliansko </a:t>
            </a:r>
            <a:endParaRPr lang="sk-SK" sz="14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spojnica 5"/>
          <p:cNvSpPr/>
          <p:nvPr/>
        </p:nvSpPr>
        <p:spPr>
          <a:xfrm>
            <a:off x="6516216" y="5157192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pd4pic.com/images/music-blue-note-coloured-cartoon-musical-no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6732240" y="5301208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1224136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Spinet je malý druh prenosného čembala. Jeho drevená skrinka má trojuholníkový tvar so šikmo vedenými strunami.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1584176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1609088" cy="900000"/>
          </a:xfrm>
          <a:prstGeom prst="rect">
            <a:avLst/>
          </a:prstGeom>
          <a:noFill/>
        </p:spPr>
      </p:pic>
      <p:pic>
        <p:nvPicPr>
          <p:cNvPr id="6148" name="Picture 4" descr="http://www.fotosimagenes.org/imagenes/espineta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6" y="2492896"/>
            <a:ext cx="3022901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 descr="http://portal.azertag.az/sites/default/files/pianoklaves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2492896"/>
            <a:ext cx="369044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836712"/>
            <a:ext cx="7488832" cy="5256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www.jc-neupert.de/sites/default/files/styles/original/public/Z1%20Original_0.jpg?itok=eUikDN3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836712"/>
            <a:ext cx="6864000" cy="5148000"/>
          </a:xfrm>
          <a:prstGeom prst="rect">
            <a:avLst/>
          </a:prstGeom>
          <a:noFill/>
        </p:spPr>
      </p:pic>
      <p:pic>
        <p:nvPicPr>
          <p:cNvPr id="4" name="Picture 6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899592" y="764704"/>
            <a:ext cx="1609088" cy="900000"/>
          </a:xfrm>
          <a:prstGeom prst="rect">
            <a:avLst/>
          </a:prstGeom>
          <a:noFill/>
        </p:spPr>
      </p:pic>
      <p:sp>
        <p:nvSpPr>
          <p:cNvPr id="5" name="Vývojový diagram: spojnica 4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052736"/>
            <a:ext cx="7200800" cy="136815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Vznikol v 14. storočí. Je považovaný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za predchodcu dnešného klavíra. Struny sa rozochvievajú dotykom kovových jazýčkov.</a:t>
            </a:r>
            <a:endParaRPr lang="sk-SK" sz="20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2232248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18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2338638" cy="900000"/>
          </a:xfrm>
          <a:prstGeom prst="rect">
            <a:avLst/>
          </a:prstGeom>
          <a:noFill/>
        </p:spPr>
      </p:pic>
      <p:pic>
        <p:nvPicPr>
          <p:cNvPr id="8" name="Obrázok 7" descr="http://www.aulamusical.cl/orquesta_sinfonica/clavicordi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924944"/>
            <a:ext cx="391751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www.jardindegente.com.ar/imagenes/novedad/piano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924944"/>
            <a:ext cx="3489224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/>
          <p:cNvSpPr/>
          <p:nvPr/>
        </p:nvSpPr>
        <p:spPr>
          <a:xfrm>
            <a:off x="1691680" y="206084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907704" y="2204864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4499992" y="2492896"/>
            <a:ext cx="3816424" cy="3456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971600" y="1052736"/>
            <a:ext cx="7200800" cy="1224136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Klavír je strunový nástroj s klávesnicou. Tón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vzniká úderom kladivka o strunu. Prvú klavírnu mechaniku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 kladivkom zostrojil florentský nástrojár Bartolomeo Cristofori.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836712"/>
            <a:ext cx="1368152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0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1445455" cy="900000"/>
          </a:xfrm>
          <a:prstGeom prst="rect">
            <a:avLst/>
          </a:prstGeom>
          <a:noFill/>
        </p:spPr>
      </p:pic>
      <p:pic>
        <p:nvPicPr>
          <p:cNvPr id="5122" name="Picture 2" descr="http://www.tudoempiano.com.br/imagens/historia/0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08920"/>
            <a:ext cx="3516272" cy="30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http://www.squarepianos.com/_images/otherpix/Cristofori17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492896"/>
            <a:ext cx="3625188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Obdĺžnik 17"/>
          <p:cNvSpPr/>
          <p:nvPr/>
        </p:nvSpPr>
        <p:spPr>
          <a:xfrm>
            <a:off x="2771800" y="5733256"/>
            <a:ext cx="5437482" cy="360040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rgbClr val="75623F"/>
                </a:solidFill>
                <a:latin typeface="Times New Roman" pitchFamily="18" charset="0"/>
                <a:cs typeface="Times New Roman" pitchFamily="18" charset="0"/>
              </a:rPr>
              <a:t>klavír, 1720, Bartolomeo Cristofori (1665 – 1731), Florencia, Taliansko </a:t>
            </a:r>
            <a:endParaRPr lang="sk-SK" sz="1400" dirty="0">
              <a:solidFill>
                <a:srgbClr val="7562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ývojový diagram: spojnica 4"/>
          <p:cNvSpPr/>
          <p:nvPr/>
        </p:nvSpPr>
        <p:spPr>
          <a:xfrm>
            <a:off x="899592" y="5373216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115616" y="5517232"/>
            <a:ext cx="354660" cy="468000"/>
          </a:xfrm>
          <a:prstGeom prst="rect">
            <a:avLst/>
          </a:prstGeom>
          <a:noFill/>
        </p:spPr>
      </p:pic>
      <p:sp>
        <p:nvSpPr>
          <p:cNvPr id="15" name="Vývojový diagram: spojnica 14"/>
          <p:cNvSpPr/>
          <p:nvPr/>
        </p:nvSpPr>
        <p:spPr>
          <a:xfrm>
            <a:off x="1835696" y="5373216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www.pd4pic.com/images/music-blue-note-coloured-cartoon-musical-notes.png">
            <a:hlinkClick r:id="rId7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2051720" y="5517232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836712"/>
            <a:ext cx="7488832" cy="5256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ok 1" descr="http://www.soga.sk/data/aukcie/69/diela/big/16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124744"/>
            <a:ext cx="7267794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0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899592" y="836712"/>
            <a:ext cx="1445455" cy="9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899592" y="980728"/>
            <a:ext cx="7344816" cy="2016224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Drevené dychové plátkové nástroje. </a:t>
            </a:r>
            <a:r>
              <a:rPr lang="sk-SK" sz="3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3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Šalmaje boli rozšírené v starovekej i v stredovekej hudbe.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Zo šalmajových nástrojov sa vyvinuli rôzne druhy bomhartov, ktorých v 16. a 17. storočí bola celá skupina. Z basového bomhartu sa vyvinul fagot, z diskantového šalmaja hoboj. Jednoplátkový šalmaj bol predchodcom dnešného klarinetu.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55576" y="764704"/>
            <a:ext cx="1440160" cy="57606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6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1499996" cy="792000"/>
          </a:xfrm>
          <a:prstGeom prst="rect">
            <a:avLst/>
          </a:prstGeom>
          <a:noFill/>
        </p:spPr>
      </p:pic>
      <p:pic>
        <p:nvPicPr>
          <p:cNvPr id="18440" name="Picture 8" descr="http://roboe.files.wordpress.com/2010/05/comparativa-obo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3140968"/>
            <a:ext cx="2272263" cy="30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 descr="http://cantigas.webcindario.com/imagenes/albuminstrumentos/images/albogues%203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140968"/>
            <a:ext cx="31365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Obdĺžnik 8"/>
          <p:cNvSpPr/>
          <p:nvPr/>
        </p:nvSpPr>
        <p:spPr>
          <a:xfrm>
            <a:off x="2267741" y="764704"/>
            <a:ext cx="1656186" cy="57606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8" descr="Image by FlamingText.c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620688"/>
            <a:ext cx="1805997" cy="792000"/>
          </a:xfrm>
          <a:prstGeom prst="rect">
            <a:avLst/>
          </a:prstGeom>
          <a:noFill/>
        </p:spPr>
      </p:pic>
      <p:pic>
        <p:nvPicPr>
          <p:cNvPr id="5" name="Obrázok 4" descr="http://www.nastroje-hudebni.cz/data/sortiment/k206/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607" y="3140968"/>
            <a:ext cx="106175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Vývojový diagram: spojnica 12"/>
          <p:cNvSpPr/>
          <p:nvPr/>
        </p:nvSpPr>
        <p:spPr>
          <a:xfrm>
            <a:off x="7524328" y="292494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pd4pic.com/images/music-blue-note-coloured-cartoon-musical-notes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740352" y="3068960"/>
            <a:ext cx="354660" cy="468000"/>
          </a:xfrm>
          <a:prstGeom prst="rect">
            <a:avLst/>
          </a:prstGeom>
          <a:noFill/>
        </p:spPr>
      </p:pic>
      <p:sp>
        <p:nvSpPr>
          <p:cNvPr id="15" name="Vývojový diagram: spojnica 14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mm.antiquepianoshop.com/files/ExtendedProductImage/EK758K244T5XxzQ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836712"/>
            <a:ext cx="5478596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Vývojový diagram: spojnica 2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0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1907704" y="836712"/>
            <a:ext cx="1445455" cy="9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27584" y="1556792"/>
            <a:ext cx="7488832" cy="42484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 descr="http://www.pianosolutions.net/images/GrandPi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636912"/>
            <a:ext cx="3590273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www.royalpianos.com/Bosendorfer/baroque%20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3970285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Image by FlamingText.com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971600" y="1484784"/>
            <a:ext cx="1445455" cy="900000"/>
          </a:xfrm>
          <a:prstGeom prst="rect">
            <a:avLst/>
          </a:prstGeom>
          <a:noFill/>
        </p:spPr>
      </p:pic>
      <p:sp>
        <p:nvSpPr>
          <p:cNvPr id="6" name="Vývojový diagram: spojnica 5"/>
          <p:cNvSpPr/>
          <p:nvPr/>
        </p:nvSpPr>
        <p:spPr>
          <a:xfrm>
            <a:off x="7092280" y="98072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pd4pic.com/images/music-blue-note-coloured-cartoon-musical-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308304" y="1124744"/>
            <a:ext cx="354660" cy="468000"/>
          </a:xfrm>
          <a:prstGeom prst="rect">
            <a:avLst/>
          </a:prstGeom>
          <a:noFill/>
        </p:spPr>
      </p:pic>
      <p:sp>
        <p:nvSpPr>
          <p:cNvPr id="8" name="Vývojový diagram: spojnica 7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339752" y="1700808"/>
            <a:ext cx="1296144" cy="432048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DNEŠNÝ </a:t>
            </a: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ttp://www.payscathare-blog.org/photo/art/default/3244457-4645836.jpg?v=13152288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08720"/>
            <a:ext cx="6144634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04664"/>
            <a:ext cx="2494454" cy="12960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419872" y="5877272"/>
            <a:ext cx="2232248" cy="216024"/>
          </a:xfrm>
          <a:prstGeom prst="rect">
            <a:avLst/>
          </a:prstGeom>
          <a:solidFill>
            <a:srgbClr val="EBE4B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Mgr. Denisa Sviatková 2014</a:t>
            </a:r>
            <a:endParaRPr lang="sk-SK" sz="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9592" y="980728"/>
            <a:ext cx="7344816" cy="136815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 obľubou sa používali rôzne druhy plátkových nástrojov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so zahnutou spodnou časťou, tzv. krivé rohy.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15616" y="836712"/>
            <a:ext cx="1872208" cy="576064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0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692696"/>
            <a:ext cx="1992001" cy="792000"/>
          </a:xfrm>
          <a:prstGeom prst="rect">
            <a:avLst/>
          </a:prstGeom>
          <a:noFill/>
        </p:spPr>
      </p:pic>
      <p:pic>
        <p:nvPicPr>
          <p:cNvPr id="5" name="Obrázok 4" descr="http://files.hudebninastroje1.webnode.cz/200000047-876cd87c57/krumh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636912"/>
            <a:ext cx="2084604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ázok 6" descr="http://archiv.neviditelnypes.zpravy.cz/hudba/jpeg/243kapela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2636912"/>
            <a:ext cx="252028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74" name="Picture 2" descr="http://media-cache-ak0.pinimg.com/736x/21/30/27/213027a9672836db911d2a3a8afb27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2636912"/>
            <a:ext cx="2581412" cy="33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Vývojový diagram: spojnica 8"/>
          <p:cNvSpPr/>
          <p:nvPr/>
        </p:nvSpPr>
        <p:spPr>
          <a:xfrm>
            <a:off x="755576" y="206084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971600" y="2204864"/>
            <a:ext cx="354660" cy="468000"/>
          </a:xfrm>
          <a:prstGeom prst="rect">
            <a:avLst/>
          </a:prstGeom>
          <a:noFill/>
        </p:spPr>
      </p:pic>
      <p:sp>
        <p:nvSpPr>
          <p:cNvPr id="11" name="Vývojový diagram: spojnica 10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ývojový diagram: spojnica 11"/>
          <p:cNvSpPr/>
          <p:nvPr/>
        </p:nvSpPr>
        <p:spPr>
          <a:xfrm>
            <a:off x="7596336" y="206084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pd4pic.com/images/music-blue-note-coloured-cartoon-musical-notes.png">
            <a:hlinkClick r:id="rId8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812360" y="2204864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99592" y="980728"/>
            <a:ext cx="7344816" cy="1368152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gajdy sú prastarým ľudovým nástrojom,               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  obľúbené boli v staroveku i stredoveku, dnes sú typickým nástrojom napríklad  v Škótsku, na Sicílii,</a:t>
            </a:r>
            <a:b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v Rumunsku, na Slovensku</a:t>
            </a:r>
            <a:endParaRPr lang="sk-SK" sz="1900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43608" y="836712"/>
            <a:ext cx="1368152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2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692696"/>
            <a:ext cx="1486363" cy="900000"/>
          </a:xfrm>
          <a:prstGeom prst="rect">
            <a:avLst/>
          </a:prstGeom>
          <a:noFill/>
        </p:spPr>
      </p:pic>
      <p:pic>
        <p:nvPicPr>
          <p:cNvPr id="38918" name="Picture 6" descr="http://www.masterart.eu/tsmedia/SteigradLawphoto/Steigrad2322011T23252.jpg?qlt=75&amp;cell=2000,2000&amp;cvt=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564904"/>
            <a:ext cx="2694384" cy="356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Vývojový diagram: spojnica 7"/>
          <p:cNvSpPr/>
          <p:nvPr/>
        </p:nvSpPr>
        <p:spPr>
          <a:xfrm>
            <a:off x="7452320" y="2204864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pd4pic.com/images/music-blue-note-coloured-cartoon-musical-note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7668344" y="2348880"/>
            <a:ext cx="354660" cy="468000"/>
          </a:xfrm>
          <a:prstGeom prst="rect">
            <a:avLst/>
          </a:prstGeom>
          <a:noFill/>
        </p:spPr>
      </p:pic>
      <p:sp>
        <p:nvSpPr>
          <p:cNvPr id="10" name="Vývojový diagram: spojnica 9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 descr="http://home.earthlink.net/~curtis_c_bouterse/sitebuildercontent/sitebuilderpictures/bagpipe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2564904"/>
            <a:ext cx="3479578" cy="356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971600" y="1052736"/>
            <a:ext cx="5328592" cy="792088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                STREDOVEKÝ A RENESANČNÝ</a:t>
            </a:r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908720"/>
            <a:ext cx="1368152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4" descr="Image by FlamingText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1459637" cy="864000"/>
          </a:xfrm>
          <a:prstGeom prst="rect">
            <a:avLst/>
          </a:prstGeom>
          <a:noFill/>
        </p:spPr>
      </p:pic>
      <p:pic>
        <p:nvPicPr>
          <p:cNvPr id="5" name="Obrázok 4" descr="http://delegaciones.obispadodetenerife.es/Liturgia/sites/default/files/portativo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276872"/>
            <a:ext cx="3100842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ázok 6" descr="http://2.bp.blogspot.com/_ROqYc0FDlGc/Sp7dBKLBx5I/AAAAAAAAAKo/A5yZJA6Jpuw/S660/musica_medieva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276872"/>
            <a:ext cx="24327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28" name="Picture 4" descr="http://upload.wikimedia.org/wikipedia/commons/thumb/6/60/Hubert_van_Eyck_036.jpg/320px-Hubert_van_Eyck_0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836712"/>
            <a:ext cx="1944216" cy="5256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Vývojový diagram: spojnica 10"/>
          <p:cNvSpPr/>
          <p:nvPr/>
        </p:nvSpPr>
        <p:spPr>
          <a:xfrm>
            <a:off x="1403648" y="170080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pd4pic.com/images/music-blue-note-coloured-cartoon-musical-note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619672" y="1844824"/>
            <a:ext cx="354660" cy="468000"/>
          </a:xfrm>
          <a:prstGeom prst="rect">
            <a:avLst/>
          </a:prstGeom>
          <a:noFill/>
        </p:spPr>
      </p:pic>
      <p:sp>
        <p:nvSpPr>
          <p:cNvPr id="13" name="Vývojový diagram: spojnica 12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ývojový diagram: spojnica 13"/>
          <p:cNvSpPr/>
          <p:nvPr/>
        </p:nvSpPr>
        <p:spPr>
          <a:xfrm>
            <a:off x="2339752" y="1700808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pd4pic.com/images/music-blue-note-coloured-cartoon-musical-notes.png">
            <a:hlinkClick r:id="rId8"/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2555776" y="1844824"/>
            <a:ext cx="354660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971600" y="1052736"/>
            <a:ext cx="7200800" cy="1872208"/>
          </a:xfrm>
          <a:prstGeom prst="rect">
            <a:avLst/>
          </a:prstGeom>
          <a:solidFill>
            <a:srgbClr val="EBE4B4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BAROKOVÝ  </a:t>
            </a: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b="1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Dlhý vývoj organu dosiahol vrchol v baroku. Organ sa stal najväčším a najzložitejším zo všetkých nástrojov. Skladá sa </a:t>
            </a:r>
            <a:b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rgbClr val="75623F"/>
                </a:solidFill>
                <a:latin typeface="Arial" pitchFamily="34" charset="0"/>
                <a:cs typeface="Arial" pitchFamily="34" charset="0"/>
              </a:rPr>
              <a:t>z píšťal, registrov, vzdušníc, mechov, čerpadla vzduchu, organovej skrine, prospektu, hracieho stola a traktúry.</a:t>
            </a:r>
            <a:endParaRPr lang="sk-SK" sz="1900" b="1" dirty="0">
              <a:solidFill>
                <a:srgbClr val="7562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http://upload.wikimedia.org/wikipedia/commons/0/06/Usnaconsole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140968"/>
            <a:ext cx="3818041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Obdĺžnik 6"/>
          <p:cNvSpPr/>
          <p:nvPr/>
        </p:nvSpPr>
        <p:spPr>
          <a:xfrm>
            <a:off x="827584" y="908720"/>
            <a:ext cx="1368152" cy="648072"/>
          </a:xfrm>
          <a:prstGeom prst="rect">
            <a:avLst/>
          </a:prstGeom>
          <a:solidFill>
            <a:srgbClr val="977E51"/>
          </a:solidFill>
          <a:ln>
            <a:solidFill>
              <a:srgbClr val="977E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14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764704"/>
            <a:ext cx="1459637" cy="864000"/>
          </a:xfrm>
          <a:prstGeom prst="rect">
            <a:avLst/>
          </a:prstGeom>
          <a:noFill/>
        </p:spPr>
      </p:pic>
      <p:sp>
        <p:nvSpPr>
          <p:cNvPr id="10" name="Vývojový diagram: spojnica 9"/>
          <p:cNvSpPr/>
          <p:nvPr/>
        </p:nvSpPr>
        <p:spPr>
          <a:xfrm>
            <a:off x="2339752" y="836712"/>
            <a:ext cx="756000" cy="756000"/>
          </a:xfrm>
          <a:prstGeom prst="flowChartConnector">
            <a:avLst/>
          </a:prstGeom>
          <a:solidFill>
            <a:srgbClr val="977E51"/>
          </a:solidFill>
          <a:ln w="38100">
            <a:solidFill>
              <a:srgbClr val="F3E9B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pd4pic.com/images/music-blue-note-coloured-cartoon-musical-note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2555776" y="980728"/>
            <a:ext cx="354660" cy="468000"/>
          </a:xfrm>
          <a:prstGeom prst="rect">
            <a:avLst/>
          </a:prstGeom>
          <a:noFill/>
        </p:spPr>
      </p:pic>
      <p:sp>
        <p:nvSpPr>
          <p:cNvPr id="12" name="Vývojový diagram: spojnica 11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 descr="http://www.santiagobanda.com/gestor/documentosdin/P325518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3" y="3140968"/>
            <a:ext cx="3577358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www.qedata.se/bilder/gallerier/Wien/snygg_org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836712"/>
            <a:ext cx="6996024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Vývojový diagram: spojnica 2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4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115616" y="836712"/>
            <a:ext cx="1459637" cy="86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www.bavaria.travel/data/mediadb/cms_pictures/%7B2b8994fa-0849-ab0d-c09e-64993326a165%7D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836712"/>
            <a:ext cx="5328000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Vývojový diagram: spojnica 2">
            <a:hlinkClick r:id="" action="ppaction://hlinkshowjump?jump=nextslide"/>
          </p:cNvPr>
          <p:cNvSpPr/>
          <p:nvPr/>
        </p:nvSpPr>
        <p:spPr>
          <a:xfrm>
            <a:off x="8388424" y="6093296"/>
            <a:ext cx="457200" cy="457200"/>
          </a:xfrm>
          <a:prstGeom prst="flowChartConnector">
            <a:avLst/>
          </a:prstGeom>
          <a:solidFill>
            <a:srgbClr val="F3E9B4"/>
          </a:solidFill>
          <a:ln w="38100">
            <a:solidFill>
              <a:srgbClr val="75623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14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979712" y="5373216"/>
            <a:ext cx="1459637" cy="86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150</Words>
  <Application>Microsoft Office PowerPoint</Application>
  <PresentationFormat>Prezentácia na obrazovke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DENISA</dc:creator>
  <cp:lastModifiedBy>Beáta Podmanická</cp:lastModifiedBy>
  <cp:revision>225</cp:revision>
  <dcterms:created xsi:type="dcterms:W3CDTF">2014-09-28T12:29:16Z</dcterms:created>
  <dcterms:modified xsi:type="dcterms:W3CDTF">2015-03-09T09:25:10Z</dcterms:modified>
</cp:coreProperties>
</file>