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58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uxjiUjHUIkidZViXRt1NQ==" hashData="O4/p14GQsjyjLW8y9masCspE6+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4B4"/>
    <a:srgbClr val="A73E3B"/>
    <a:srgbClr val="E19393"/>
    <a:srgbClr val="E3BFBF"/>
    <a:srgbClr val="C981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044B-C34E-4417-91C8-96B381DF703F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E50CA-5C16-4B98-BE5B-E9BEFB57CE8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E50CA-5C16-4B98-BE5B-E9BEFB57CE8D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B6F6-1E3A-491E-A3E0-3A1658651737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96-5135-4A2D-BFFA-B24B3B54A1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B6F6-1E3A-491E-A3E0-3A1658651737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96-5135-4A2D-BFFA-B24B3B54A1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B6F6-1E3A-491E-A3E0-3A1658651737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96-5135-4A2D-BFFA-B24B3B54A1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B6F6-1E3A-491E-A3E0-3A1658651737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96-5135-4A2D-BFFA-B24B3B54A1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B6F6-1E3A-491E-A3E0-3A1658651737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96-5135-4A2D-BFFA-B24B3B54A1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B6F6-1E3A-491E-A3E0-3A1658651737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96-5135-4A2D-BFFA-B24B3B54A1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B6F6-1E3A-491E-A3E0-3A1658651737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96-5135-4A2D-BFFA-B24B3B54A1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B6F6-1E3A-491E-A3E0-3A1658651737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96-5135-4A2D-BFFA-B24B3B54A1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B6F6-1E3A-491E-A3E0-3A1658651737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96-5135-4A2D-BFFA-B24B3B54A1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B6F6-1E3A-491E-A3E0-3A1658651737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96-5135-4A2D-BFFA-B24B3B54A1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B6F6-1E3A-491E-A3E0-3A1658651737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4F96-5135-4A2D-BFFA-B24B3B54A1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B6F6-1E3A-491E-A3E0-3A1658651737}" type="datetimeFigureOut">
              <a:rPr lang="sk-SK" smtClean="0"/>
              <a:pPr/>
              <a:t>27. 11. 2011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44F96-5135-4A2D-BFFA-B24B3B54A14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124700" cy="1333501"/>
          </a:xfrm>
          <a:prstGeom prst="rect">
            <a:avLst/>
          </a:prstGeom>
          <a:noFill/>
        </p:spPr>
      </p:pic>
      <p:pic>
        <p:nvPicPr>
          <p:cNvPr id="2054" name="Picture 6" descr="Rend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92896"/>
            <a:ext cx="3450720" cy="936000"/>
          </a:xfrm>
          <a:prstGeom prst="rect">
            <a:avLst/>
          </a:prstGeom>
          <a:noFill/>
        </p:spPr>
      </p:pic>
      <p:sp>
        <p:nvSpPr>
          <p:cNvPr id="5" name="Vývojový diagram: spojnica 4">
            <a:hlinkClick r:id="" action="ppaction://hlinkshowjump?jump=nextslide" highlightClick="1"/>
          </p:cNvPr>
          <p:cNvSpPr/>
          <p:nvPr/>
        </p:nvSpPr>
        <p:spPr>
          <a:xfrm>
            <a:off x="7956376" y="5661248"/>
            <a:ext cx="720000" cy="720000"/>
          </a:xfrm>
          <a:prstGeom prst="flowChartConnector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971600" y="3356992"/>
            <a:ext cx="2000607" cy="2448000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3635896" y="3789040"/>
            <a:ext cx="4320480" cy="1368152"/>
          </a:xfrm>
          <a:prstGeom prst="wedgeRoundRectCallout">
            <a:avLst>
              <a:gd name="adj1" fmla="val -63684"/>
              <a:gd name="adj2" fmla="val -2669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SOM MALÁ MUZIKANTKA </a:t>
            </a:r>
            <a:br>
              <a:rPr lang="sk-SK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 POZNÁM VEĽA NÁSTROJOV ZO STARÝCH ČIAS. </a:t>
            </a:r>
            <a:br>
              <a:rPr lang="sk-SK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POZNÁŠ ICH AJ TY?</a:t>
            </a:r>
            <a:endParaRPr lang="sk-SK" sz="20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6876256" y="4725144"/>
            <a:ext cx="1188000" cy="1188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00" name="Picture 4" descr="http://www.google.sk/url?source=imglanding&amp;ct=img&amp;q=http://www.pmuzik.cz/images/5869/mini_144193.jpg&amp;sa=X&amp;ei=pinSTreJO4PG-QaouaGyDg&amp;ved=0CAwQ8wc4VA&amp;usg=AFQjCNHeprmZUWHLXm95TLEvY5OLd9fVU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013176"/>
            <a:ext cx="902880" cy="684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 descr="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Obdĺžnik 8"/>
          <p:cNvSpPr/>
          <p:nvPr/>
        </p:nvSpPr>
        <p:spPr>
          <a:xfrm>
            <a:off x="5796136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KLAVÍR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347864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SITAR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796136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VIOLA DA GAMBA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11">
            <a:hlinkClick r:id="" action="ppaction://hlinkshowjump?jump=nextslide"/>
          </p:cNvPr>
          <p:cNvSpPr/>
          <p:nvPr/>
        </p:nvSpPr>
        <p:spPr>
          <a:xfrm>
            <a:off x="3347864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PANOVA FLAUTA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0" descr="Rendered Image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pic>
        <p:nvPicPr>
          <p:cNvPr id="14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15" name="Bublina v tvare zaobleného obdĺžnika 14"/>
          <p:cNvSpPr/>
          <p:nvPr/>
        </p:nvSpPr>
        <p:spPr>
          <a:xfrm>
            <a:off x="2915816" y="4725144"/>
            <a:ext cx="3744416" cy="1224136"/>
          </a:xfrm>
          <a:prstGeom prst="wedgeRoundRectCallout">
            <a:avLst>
              <a:gd name="adj1" fmla="val -61237"/>
              <a:gd name="adj2" fmla="val -298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dychový nástroj známy aj pod názvom syrinx, používal sa už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v staroveku</a:t>
            </a:r>
            <a:endParaRPr lang="sk-SK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6876256" y="4653136"/>
            <a:ext cx="1296000" cy="129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4" name="Picture 2" descr="http://www.google.sk/url?source=imgres&amp;ct=img&amp;q=http://www.msdw.at/bilder-grafiken/Superklavier.gif/image_preview&amp;sa=X&amp;ei=cCXSTubIPI2h-QbvvoTZDg&amp;ved=0CAQQ8wc4Aw&amp;usg=AFQjCNG42TYK9Je3VCRdaOobJcZpjQ1k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97152"/>
            <a:ext cx="938222" cy="9000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 descr="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Obdĺžnik 8">
            <a:hlinkClick r:id="" action="ppaction://hlinkshowjump?jump=nextslide"/>
          </p:cNvPr>
          <p:cNvSpPr/>
          <p:nvPr/>
        </p:nvSpPr>
        <p:spPr>
          <a:xfrm>
            <a:off x="5796136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KLAVÍR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347864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SITAR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796136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VIOLA DA GAMBA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0" descr="Rendered Image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pic>
        <p:nvPicPr>
          <p:cNvPr id="14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15" name="Bublina v tvare zaobleného obdĺžnika 14"/>
          <p:cNvSpPr/>
          <p:nvPr/>
        </p:nvSpPr>
        <p:spPr>
          <a:xfrm>
            <a:off x="2915816" y="4725144"/>
            <a:ext cx="3744416" cy="1224136"/>
          </a:xfrm>
          <a:prstGeom prst="wedgeRoundRectCallout">
            <a:avLst>
              <a:gd name="adj1" fmla="val -61237"/>
              <a:gd name="adj2" fmla="val -298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strunový úderový nástroj, vyvinul sa v baroku z klavičembala a klavichordu, brnkanie nahradila kladivková mechanika</a:t>
            </a:r>
            <a:endParaRPr lang="sk-SK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7020272" y="4581128"/>
            <a:ext cx="1080120" cy="1440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/>
          <p:cNvSpPr/>
          <p:nvPr/>
        </p:nvSpPr>
        <p:spPr>
          <a:xfrm>
            <a:off x="3347864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SITAR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>
            <a:hlinkClick r:id="" action="ppaction://hlinkshowjump?jump=nextslide"/>
          </p:cNvPr>
          <p:cNvSpPr/>
          <p:nvPr/>
        </p:nvSpPr>
        <p:spPr>
          <a:xfrm>
            <a:off x="5796136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VIOLA DA GAMBA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 descr="Rendered Image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pic>
        <p:nvPicPr>
          <p:cNvPr id="10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11" name="Bublina v tvare zaobleného obdĺžnika 10"/>
          <p:cNvSpPr/>
          <p:nvPr/>
        </p:nvSpPr>
        <p:spPr>
          <a:xfrm>
            <a:off x="2915816" y="4725144"/>
            <a:ext cx="3744416" cy="1224136"/>
          </a:xfrm>
          <a:prstGeom prst="wedgeRoundRectCallout">
            <a:avLst>
              <a:gd name="adj1" fmla="val -61237"/>
              <a:gd name="adj2" fmla="val -298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väčší strunový sláčikový nástroj, používal sa v 15. – 18. storočí, držal sa zvisle medzi kolenami</a:t>
            </a:r>
            <a:endParaRPr lang="sk-SK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ázok 11" descr="xviolagambasopran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4581128"/>
            <a:ext cx="493339" cy="13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6804248" y="4797152"/>
            <a:ext cx="1440000" cy="11519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2" name="Picture 4" descr="http://www.google.sk/url?source=imglanding&amp;ct=img&amp;q=http://ccmusicalperformer.com/images/sitar.gif&amp;sa=X&amp;ei=MyrSTt2uJov0-gaf2L2_Dg&amp;ved=0CAwQ8wc&amp;usg=AFQjCNFcouxx84Wp3LIOODMPXBK2Xfkt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869160"/>
            <a:ext cx="1104000" cy="82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 descr="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Obdĺžnik 7">
            <a:hlinkClick r:id="" action="ppaction://hlinkshowjump?jump=nextslide"/>
          </p:cNvPr>
          <p:cNvSpPr/>
          <p:nvPr/>
        </p:nvSpPr>
        <p:spPr>
          <a:xfrm>
            <a:off x="3347864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SITAR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0" descr="Rendered Image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pic>
        <p:nvPicPr>
          <p:cNvPr id="11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12" name="Bublina v tvare zaobleného obdĺžnika 11"/>
          <p:cNvSpPr/>
          <p:nvPr/>
        </p:nvSpPr>
        <p:spPr>
          <a:xfrm>
            <a:off x="2915816" y="4725144"/>
            <a:ext cx="3744416" cy="1224136"/>
          </a:xfrm>
          <a:prstGeom prst="wedgeRoundRectCallout">
            <a:avLst>
              <a:gd name="adj1" fmla="val -61237"/>
              <a:gd name="adj2" fmla="val -298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ľudový strunový hudobný nástroj, rozšírený v Indii (brnkací) a 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Ázii </a:t>
            </a: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(často sláčikový)</a:t>
            </a:r>
            <a:endParaRPr lang="sk-SK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10" descr="Rendered Image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pic>
        <p:nvPicPr>
          <p:cNvPr id="8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10" name="Vývojový diagram: spojnica 9">
            <a:hlinkClick r:id="" action="ppaction://hlinkshowjump?jump=nextslide" highlightClick="1"/>
          </p:cNvPr>
          <p:cNvSpPr/>
          <p:nvPr/>
        </p:nvSpPr>
        <p:spPr>
          <a:xfrm>
            <a:off x="7956376" y="5661248"/>
            <a:ext cx="720000" cy="720000"/>
          </a:xfrm>
          <a:prstGeom prst="flowChartConnector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3131840" y="4653136"/>
            <a:ext cx="4608512" cy="1224136"/>
          </a:xfrm>
          <a:prstGeom prst="wedgeRoundRectCallout">
            <a:avLst>
              <a:gd name="adj1" fmla="val -63125"/>
              <a:gd name="adj2" fmla="val -193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NA OBRAZE SÚ MÚZY </a:t>
            </a:r>
            <a:br>
              <a:rPr lang="sk-SK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 GRÉCKY BOH APOLÓN,</a:t>
            </a:r>
            <a:br>
              <a:rPr lang="sk-SK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KTORÝ HRÁ NA LÝRE.</a:t>
            </a:r>
            <a:endParaRPr lang="sk-SK" sz="20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nde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73016"/>
            <a:ext cx="3052308" cy="648000"/>
          </a:xfrm>
          <a:prstGeom prst="rect">
            <a:avLst/>
          </a:prstGeom>
          <a:noFill/>
        </p:spPr>
      </p:pic>
      <p:pic>
        <p:nvPicPr>
          <p:cNvPr id="1028" name="Picture 4" descr="Rend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93096"/>
            <a:ext cx="3121789" cy="1404000"/>
          </a:xfrm>
          <a:prstGeom prst="rect">
            <a:avLst/>
          </a:prstGeom>
          <a:noFill/>
        </p:spPr>
      </p:pic>
      <p:pic>
        <p:nvPicPr>
          <p:cNvPr id="4" name="Picture 12" descr="Render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92896"/>
            <a:ext cx="5346594" cy="9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ĺžnik 19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 descr="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Obdĺžnik 6"/>
          <p:cNvSpPr/>
          <p:nvPr/>
        </p:nvSpPr>
        <p:spPr>
          <a:xfrm>
            <a:off x="899592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 NINERA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347864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LÝRA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5796136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KLAVÍR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899592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LUTNA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347864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SITAR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796136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VIOLA DA GAMBA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899592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ČEMBALO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3347864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PANOVA FLAUTA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5796136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ORGAN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899592" y="378904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HUSLE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ĺžnik 16">
            <a:hlinkClick r:id="" action="ppaction://hlinkshowjump?jump=nextslide"/>
          </p:cNvPr>
          <p:cNvSpPr/>
          <p:nvPr/>
        </p:nvSpPr>
        <p:spPr>
          <a:xfrm>
            <a:off x="3347864" y="378904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GITARA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5796136" y="378904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HARFA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2" name="Picture 10" descr="Rendered Image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sp>
        <p:nvSpPr>
          <p:cNvPr id="19" name="Ovál 18"/>
          <p:cNvSpPr/>
          <p:nvPr/>
        </p:nvSpPr>
        <p:spPr>
          <a:xfrm>
            <a:off x="7020272" y="4797152"/>
            <a:ext cx="1008112" cy="12024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292" name="Picture 4" descr="http://www.google.sk/url?source=imglanding&amp;ct=img&amp;q=http://shop.textalk.se/shop/thumbnails/shop/4079/art79/906903/906903-origpic-569dc9.gif_0_0_100_100_300_300_75.gif&amp;sa=X&amp;ei=cSTSTpbJPIvu-gaT28S1Dg&amp;ved=0CAsQ8wc4Iw&amp;usg=AFQjCNHfFuqsUynUOr-7ZnUNIxF0HsJFs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725144"/>
            <a:ext cx="1224000" cy="1224000"/>
          </a:xfrm>
          <a:prstGeom prst="rect">
            <a:avLst/>
          </a:prstGeom>
          <a:noFill/>
        </p:spPr>
      </p:pic>
      <p:pic>
        <p:nvPicPr>
          <p:cNvPr id="12290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21" name="Bublina v tvare zaobleného obdĺžnika 20"/>
          <p:cNvSpPr/>
          <p:nvPr/>
        </p:nvSpPr>
        <p:spPr>
          <a:xfrm>
            <a:off x="2915816" y="4725144"/>
            <a:ext cx="3816424" cy="1224136"/>
          </a:xfrm>
          <a:prstGeom prst="wedgeRoundRectCallout">
            <a:avLst>
              <a:gd name="adj1" fmla="val -60886"/>
              <a:gd name="adj2" fmla="val -2879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strunový brnkací nástroj,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ktorý vznikol 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v stredovekom Španielsku</a:t>
            </a:r>
            <a:endParaRPr lang="sk-SK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6876256" y="4725144"/>
            <a:ext cx="1296144" cy="12744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1" name="Picture 3" descr="C:\Users\sviatková\Pictures\I_Harfe_natur.gif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236296" y="4941168"/>
            <a:ext cx="493788" cy="900000"/>
          </a:xfrm>
          <a:prstGeom prst="rect">
            <a:avLst/>
          </a:prstGeom>
          <a:noFill/>
        </p:spPr>
      </p:pic>
      <p:sp>
        <p:nvSpPr>
          <p:cNvPr id="24" name="Obdĺžnik 23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5" name="Obrázok 24" descr="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6" name="Obdĺžnik 25"/>
          <p:cNvSpPr/>
          <p:nvPr/>
        </p:nvSpPr>
        <p:spPr>
          <a:xfrm>
            <a:off x="899592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 NINERA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dĺžnik 26"/>
          <p:cNvSpPr/>
          <p:nvPr/>
        </p:nvSpPr>
        <p:spPr>
          <a:xfrm>
            <a:off x="3347864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LÝRA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dĺžnik 27"/>
          <p:cNvSpPr/>
          <p:nvPr/>
        </p:nvSpPr>
        <p:spPr>
          <a:xfrm>
            <a:off x="5796136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KLAVÍR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dĺžnik 28"/>
          <p:cNvSpPr/>
          <p:nvPr/>
        </p:nvSpPr>
        <p:spPr>
          <a:xfrm>
            <a:off x="899592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LUTNA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bdĺžnik 29"/>
          <p:cNvSpPr/>
          <p:nvPr/>
        </p:nvSpPr>
        <p:spPr>
          <a:xfrm>
            <a:off x="3347864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SITAR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dĺžnik 30"/>
          <p:cNvSpPr/>
          <p:nvPr/>
        </p:nvSpPr>
        <p:spPr>
          <a:xfrm>
            <a:off x="5796136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VIOLA DA GAMBA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dĺžnik 31"/>
          <p:cNvSpPr/>
          <p:nvPr/>
        </p:nvSpPr>
        <p:spPr>
          <a:xfrm>
            <a:off x="899592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ČEMBALO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dĺžnik 32"/>
          <p:cNvSpPr/>
          <p:nvPr/>
        </p:nvSpPr>
        <p:spPr>
          <a:xfrm>
            <a:off x="3347864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PANOVA FLAUTA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dĺžnik 33"/>
          <p:cNvSpPr/>
          <p:nvPr/>
        </p:nvSpPr>
        <p:spPr>
          <a:xfrm>
            <a:off x="5796136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ORGAN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ĺžnik 34"/>
          <p:cNvSpPr/>
          <p:nvPr/>
        </p:nvSpPr>
        <p:spPr>
          <a:xfrm>
            <a:off x="899592" y="378904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HUSLE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dĺžnik 36">
            <a:hlinkClick r:id="" action="ppaction://hlinkshowjump?jump=nextslide"/>
          </p:cNvPr>
          <p:cNvSpPr/>
          <p:nvPr/>
        </p:nvSpPr>
        <p:spPr>
          <a:xfrm>
            <a:off x="5796136" y="378904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HARFA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10" descr="Rendered Image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pic>
        <p:nvPicPr>
          <p:cNvPr id="41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42" name="Bublina v tvare zaobleného obdĺžnika 41"/>
          <p:cNvSpPr/>
          <p:nvPr/>
        </p:nvSpPr>
        <p:spPr>
          <a:xfrm>
            <a:off x="2915816" y="4725144"/>
            <a:ext cx="3744416" cy="1224136"/>
          </a:xfrm>
          <a:prstGeom prst="wedgeRoundRectCallout">
            <a:avLst>
              <a:gd name="adj1" fmla="val -61237"/>
              <a:gd name="adj2" fmla="val -298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strunový brnkací nástroj, poznali ho už starí Egypťania,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pôvodne mal trojuholníkový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alebo oblúkový tvar</a:t>
            </a:r>
            <a:endParaRPr lang="sk-SK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6804248" y="4725144"/>
            <a:ext cx="1368152" cy="12744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42" name="Picture 2" descr="http://www.google.sk/url?source=imglanding&amp;ct=img&amp;q=http://www.musikschule-wolfhagen.de/Instrumente/bilder/19-cembalo.gif&amp;sa=X&amp;ei=xSTSTuLNGoOa-wbas53VDg&amp;ved=0CAsQ8wc4WQ&amp;usg=AFQjCNERML0TDz9AFsXFfN2NItSZDe3t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869160"/>
            <a:ext cx="793702" cy="100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 descr="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Obdĺžnik 7"/>
          <p:cNvSpPr/>
          <p:nvPr/>
        </p:nvSpPr>
        <p:spPr>
          <a:xfrm>
            <a:off x="899592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 NINERA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3347864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LÝRA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796136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KLAVÍR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899592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LUTNA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347864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SITAR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5796136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VIOLA DA GAMBA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ĺžnik 13">
            <a:hlinkClick r:id="" action="ppaction://hlinkshowjump?jump=nextslide"/>
          </p:cNvPr>
          <p:cNvSpPr/>
          <p:nvPr/>
        </p:nvSpPr>
        <p:spPr>
          <a:xfrm>
            <a:off x="899592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ČEMBALO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3347864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PANOVA FLAUTA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5796136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ORGAN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899592" y="378904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HUSLE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0" descr="Rendered Image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pic>
        <p:nvPicPr>
          <p:cNvPr id="20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21" name="Bublina v tvare zaobleného obdĺžnika 20"/>
          <p:cNvSpPr/>
          <p:nvPr/>
        </p:nvSpPr>
        <p:spPr>
          <a:xfrm>
            <a:off x="2915816" y="4725144"/>
            <a:ext cx="3744416" cy="1224136"/>
          </a:xfrm>
          <a:prstGeom prst="wedgeRoundRectCallout">
            <a:avLst>
              <a:gd name="adj1" fmla="val -61237"/>
              <a:gd name="adj2" fmla="val -298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strunový brnkací nástroj, poznáme ho aj pod názvom spinet alebo virginal, vrcholný rozkvet dosiahol v období baroka</a:t>
            </a:r>
            <a:endParaRPr lang="sk-SK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6948264" y="4725144"/>
            <a:ext cx="1116000" cy="1116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18" name="Picture 2" descr="http://www.google.sk/url?source=imglanding&amp;ct=img&amp;q=http://www.workstrade.sk/pictures/husle.jpg&amp;sa=X&amp;ei=_CXSTsLXLdCr-gbz4unRDg&amp;ved=0CAsQ8wc4ugE&amp;usg=AFQjCNH-cyXD9SGebe1frM5TRKfXrhlnu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00000">
            <a:off x="7014697" y="4862827"/>
            <a:ext cx="980882" cy="7920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 descr="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Obdĺžnik 8"/>
          <p:cNvSpPr/>
          <p:nvPr/>
        </p:nvSpPr>
        <p:spPr>
          <a:xfrm>
            <a:off x="899592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 NINERA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347864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LÝRA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796136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KLAVÍR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899592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LUTNA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3347864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SITAR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5796136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VIOLA DA GAMBA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3347864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PANOVA FLAUTA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5796136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ORGAN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ĺžnik 17">
            <a:hlinkClick r:id="" action="ppaction://hlinkshowjump?jump=nextslide"/>
          </p:cNvPr>
          <p:cNvSpPr/>
          <p:nvPr/>
        </p:nvSpPr>
        <p:spPr>
          <a:xfrm>
            <a:off x="899592" y="378904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HUSLE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0" descr="Rendered Image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pic>
        <p:nvPicPr>
          <p:cNvPr id="20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21" name="Bublina v tvare zaobleného obdĺžnika 20"/>
          <p:cNvSpPr/>
          <p:nvPr/>
        </p:nvSpPr>
        <p:spPr>
          <a:xfrm>
            <a:off x="2915816" y="4725144"/>
            <a:ext cx="3744416" cy="1224136"/>
          </a:xfrm>
          <a:prstGeom prst="wedgeRoundRectCallout">
            <a:avLst>
              <a:gd name="adj1" fmla="val -61237"/>
              <a:gd name="adj2" fmla="val -298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strunový sláčikový nástroj,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v období baroka ho začali vyrábať slávne rodiny 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(Amati, Stradivari, Guarneri)</a:t>
            </a:r>
            <a:endParaRPr lang="sk-SK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6876256" y="4797152"/>
            <a:ext cx="1296000" cy="11521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3" name="Picture 3" descr="C:\Users\sviatková\Pictures\lut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5" y="5013176"/>
            <a:ext cx="1135678" cy="6840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 descr="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Obdĺžnik 8"/>
          <p:cNvSpPr/>
          <p:nvPr/>
        </p:nvSpPr>
        <p:spPr>
          <a:xfrm>
            <a:off x="899592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 NINERA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347864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LÝRA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796136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KLAVÍR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11">
            <a:hlinkClick r:id="" action="ppaction://hlinkshowjump?jump=nextslide"/>
          </p:cNvPr>
          <p:cNvSpPr/>
          <p:nvPr/>
        </p:nvSpPr>
        <p:spPr>
          <a:xfrm>
            <a:off x="899592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LUTNA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3347864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SITAR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5796136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VIOLA DA GAMBA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3347864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PANOVA FLAUTA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5796136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ORGAN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0" descr="Rendered Image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pic>
        <p:nvPicPr>
          <p:cNvPr id="19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20" name="Bublina v tvare zaobleného obdĺžnika 19"/>
          <p:cNvSpPr/>
          <p:nvPr/>
        </p:nvSpPr>
        <p:spPr>
          <a:xfrm>
            <a:off x="2915816" y="4725144"/>
            <a:ext cx="3744416" cy="1224136"/>
          </a:xfrm>
          <a:prstGeom prst="wedgeRoundRectCallout">
            <a:avLst>
              <a:gd name="adj1" fmla="val -61237"/>
              <a:gd name="adj2" fmla="val -298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strunový brnkací nástroj,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pochádza z Orientu, vrcholný rozkvet dosiahol v renesancii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 v baroku</a:t>
            </a:r>
            <a:endParaRPr lang="sk-SK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7020272" y="4725144"/>
            <a:ext cx="1080120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170" name="Picture 2" descr="http://www.google.sk/url?source=imgres&amp;ct=img&amp;q=http://www.poggiodelpapa.com/grazia/mercurio/immagini/lyra.gif&amp;sa=X&amp;ei=DyjSTpKBOo6e-Qay2qzKAg&amp;ved=0CAQQ8wc4Aw&amp;usg=AFQjCNGjkbZNelF7NJpORL-s5UEakMRD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797152"/>
            <a:ext cx="599062" cy="10800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 descr="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Obdĺžnik 8"/>
          <p:cNvSpPr/>
          <p:nvPr/>
        </p:nvSpPr>
        <p:spPr>
          <a:xfrm>
            <a:off x="899592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 NINERA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>
            <a:hlinkClick r:id="" action="ppaction://hlinkshowjump?jump=nextslide"/>
          </p:cNvPr>
          <p:cNvSpPr/>
          <p:nvPr/>
        </p:nvSpPr>
        <p:spPr>
          <a:xfrm>
            <a:off x="3347864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LÝRA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796136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KLAVÍR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3347864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SITAR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5796136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VIOLA DA GAMBA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3347864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PANOVA FLAUTA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5796136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ORGAN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0" descr="Rendered Image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pic>
        <p:nvPicPr>
          <p:cNvPr id="18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19" name="Bublina v tvare zaobleného obdĺžnika 18"/>
          <p:cNvSpPr/>
          <p:nvPr/>
        </p:nvSpPr>
        <p:spPr>
          <a:xfrm>
            <a:off x="2915816" y="4725144"/>
            <a:ext cx="3744416" cy="1224136"/>
          </a:xfrm>
          <a:prstGeom prst="wedgeRoundRectCallout">
            <a:avLst>
              <a:gd name="adj1" fmla="val -61237"/>
              <a:gd name="adj2" fmla="val -298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starogrécky strunový brnkací nástroj, je to v podstate korytnačí pancier s dvoma zvieracími rohmi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sk-SK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6804248" y="4653136"/>
            <a:ext cx="1296000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6" name="Picture 2" descr="http://www.google.sk/url?source=imgres&amp;ct=img&amp;q=http://www.organarts.com/legacy03/gfx/riverside1955console.gif&amp;sa=X&amp;ei=ryjSTtvfE8er-Qbs5dy7Dg&amp;ved=0CAQQ8wc4BQ&amp;usg=AFQjCNG26lLObZAu9ORbi2OEImHQO0BH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941168"/>
            <a:ext cx="877571" cy="7920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 descr="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Obdĺžnik 8"/>
          <p:cNvSpPr/>
          <p:nvPr/>
        </p:nvSpPr>
        <p:spPr>
          <a:xfrm>
            <a:off x="899592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 NINERA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796136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KLAVÍR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347864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SITAR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5796136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VIOLA DA GAMBA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3347864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PANOVA FLAUTA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ĺžnik 14">
            <a:hlinkClick r:id="" action="ppaction://hlinkshowjump?jump=nextslide"/>
          </p:cNvPr>
          <p:cNvSpPr/>
          <p:nvPr/>
        </p:nvSpPr>
        <p:spPr>
          <a:xfrm>
            <a:off x="5796136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ORGAN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0" descr="Rendered Image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pic>
        <p:nvPicPr>
          <p:cNvPr id="17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18" name="Bublina v tvare zaobleného obdĺžnika 17"/>
          <p:cNvSpPr/>
          <p:nvPr/>
        </p:nvSpPr>
        <p:spPr>
          <a:xfrm>
            <a:off x="2915816" y="4725144"/>
            <a:ext cx="3744416" cy="1224136"/>
          </a:xfrm>
          <a:prstGeom prst="wedgeRoundRectCallout">
            <a:avLst>
              <a:gd name="adj1" fmla="val -61237"/>
              <a:gd name="adj2" fmla="val -298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dychový viachlasný nástroj, 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po rôznych úpravách sa 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do dnešnej podoby ustálil 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v 17. storočí (barok) </a:t>
            </a:r>
            <a:endParaRPr lang="sk-SK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6876256" y="4725144"/>
            <a:ext cx="1332000" cy="115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195" name="Picture 3" descr="C:\Users\sviatková\Pictures\organ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941168"/>
            <a:ext cx="1058481" cy="6840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043608" y="4725144"/>
            <a:ext cx="1296144" cy="1274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 descr="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7088326" cy="2592000"/>
          </a:xfrm>
          <a:prstGeom prst="rect">
            <a:avLst/>
          </a:prstGeom>
          <a:ln w="76200">
            <a:solidFill>
              <a:srgbClr val="E19393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Obdĺžnik 8">
            <a:hlinkClick r:id="" action="ppaction://hlinkshowjump?jump=nextslide"/>
          </p:cNvPr>
          <p:cNvSpPr/>
          <p:nvPr/>
        </p:nvSpPr>
        <p:spPr>
          <a:xfrm>
            <a:off x="899592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 NINERA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796136" y="162880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KLAVÍR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347864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SITAR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796136" y="234888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VIOLA DA GAMBA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3347864" y="3068960"/>
            <a:ext cx="2448272" cy="720080"/>
          </a:xfrm>
          <a:prstGeom prst="rect">
            <a:avLst/>
          </a:prstGeom>
          <a:solidFill>
            <a:srgbClr val="EAB4B4"/>
          </a:solidFill>
          <a:ln>
            <a:solidFill>
              <a:srgbClr val="EAB4B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A73E3B"/>
                </a:solidFill>
                <a:latin typeface="Arial" pitchFamily="34" charset="0"/>
                <a:cs typeface="Arial" pitchFamily="34" charset="0"/>
              </a:rPr>
              <a:t>PANOVA FLAUTA</a:t>
            </a:r>
            <a:endParaRPr lang="sk-SK" sz="2000" dirty="0">
              <a:solidFill>
                <a:srgbClr val="A73E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0" descr="Rendered Image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915816" y="908720"/>
            <a:ext cx="3269823" cy="612000"/>
          </a:xfrm>
          <a:prstGeom prst="rect">
            <a:avLst/>
          </a:prstGeom>
          <a:noFill/>
        </p:spPr>
      </p:pic>
      <p:pic>
        <p:nvPicPr>
          <p:cNvPr id="16" name="Picture 2" descr="http://www.google.sk/url?source=imglanding&amp;ct=img&amp;q=http://www.zemianskekostolany.sk/stranky/skolka/76.gif&amp;sa=X&amp;ei=jTbSTv8uxraFB--g1eAL&amp;ved=0CAwQ8wc4nwE&amp;usg=AFQjCNElI_8V_hG7NTfFkk6Z_MM-gE24VQ"/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43608" y="4509120"/>
            <a:ext cx="1235661" cy="1512000"/>
          </a:xfrm>
          <a:prstGeom prst="rect">
            <a:avLst/>
          </a:prstGeom>
          <a:noFill/>
        </p:spPr>
      </p:pic>
      <p:sp>
        <p:nvSpPr>
          <p:cNvPr id="17" name="Bublina v tvare zaobleného obdĺžnika 16"/>
          <p:cNvSpPr/>
          <p:nvPr/>
        </p:nvSpPr>
        <p:spPr>
          <a:xfrm>
            <a:off x="2915816" y="4725144"/>
            <a:ext cx="3744416" cy="1224136"/>
          </a:xfrm>
          <a:prstGeom prst="wedgeRoundRectCallout">
            <a:avLst>
              <a:gd name="adj1" fmla="val -61237"/>
              <a:gd name="adj2" fmla="val -298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už v 10. storočí v Európe veľmi rozšírený strunový nástroj, tón sa vyludzoval otáčaním kľuky </a:t>
            </a:r>
            <a:b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 trením kolesa o struny</a:t>
            </a:r>
            <a:endParaRPr lang="sk-SK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C2B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247</Words>
  <Application>Microsoft Office PowerPoint</Application>
  <PresentationFormat>Prezentácia na obrazovke 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sviatková</dc:creator>
  <cp:lastModifiedBy>sviatková</cp:lastModifiedBy>
  <cp:revision>56</cp:revision>
  <dcterms:created xsi:type="dcterms:W3CDTF">2011-11-26T21:41:12Z</dcterms:created>
  <dcterms:modified xsi:type="dcterms:W3CDTF">2011-11-27T15:58:19Z</dcterms:modified>
</cp:coreProperties>
</file>