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7jKLSF7Z49FgvHG+Uw7yQg==" hashData="KizzD4/sLLI4mF9tJ9NVg1G/brU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1817"/>
    <a:srgbClr val="5B7570"/>
    <a:srgbClr val="5B757A"/>
    <a:srgbClr val="5B758A"/>
    <a:srgbClr val="E2ADA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7F16-6B78-4430-AD45-0C38AFC44178}" type="datetimeFigureOut">
              <a:rPr lang="sk-SK" smtClean="0"/>
              <a:pPr/>
              <a:t>1. 9. 2010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1653-E84F-45E0-A18D-FDF3FBF641B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7F16-6B78-4430-AD45-0C38AFC44178}" type="datetimeFigureOut">
              <a:rPr lang="sk-SK" smtClean="0"/>
              <a:pPr/>
              <a:t>1. 9. 2010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1653-E84F-45E0-A18D-FDF3FBF641B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7F16-6B78-4430-AD45-0C38AFC44178}" type="datetimeFigureOut">
              <a:rPr lang="sk-SK" smtClean="0"/>
              <a:pPr/>
              <a:t>1. 9. 2010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1653-E84F-45E0-A18D-FDF3FBF641B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7F16-6B78-4430-AD45-0C38AFC44178}" type="datetimeFigureOut">
              <a:rPr lang="sk-SK" smtClean="0"/>
              <a:pPr/>
              <a:t>1. 9. 2010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1653-E84F-45E0-A18D-FDF3FBF641B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7F16-6B78-4430-AD45-0C38AFC44178}" type="datetimeFigureOut">
              <a:rPr lang="sk-SK" smtClean="0"/>
              <a:pPr/>
              <a:t>1. 9. 2010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1653-E84F-45E0-A18D-FDF3FBF641B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7F16-6B78-4430-AD45-0C38AFC44178}" type="datetimeFigureOut">
              <a:rPr lang="sk-SK" smtClean="0"/>
              <a:pPr/>
              <a:t>1. 9. 2010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1653-E84F-45E0-A18D-FDF3FBF641B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7F16-6B78-4430-AD45-0C38AFC44178}" type="datetimeFigureOut">
              <a:rPr lang="sk-SK" smtClean="0"/>
              <a:pPr/>
              <a:t>1. 9. 2010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1653-E84F-45E0-A18D-FDF3FBF641B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7F16-6B78-4430-AD45-0C38AFC44178}" type="datetimeFigureOut">
              <a:rPr lang="sk-SK" smtClean="0"/>
              <a:pPr/>
              <a:t>1. 9. 2010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1653-E84F-45E0-A18D-FDF3FBF641B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7F16-6B78-4430-AD45-0C38AFC44178}" type="datetimeFigureOut">
              <a:rPr lang="sk-SK" smtClean="0"/>
              <a:pPr/>
              <a:t>1. 9. 2010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1653-E84F-45E0-A18D-FDF3FBF641B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7F16-6B78-4430-AD45-0C38AFC44178}" type="datetimeFigureOut">
              <a:rPr lang="sk-SK" smtClean="0"/>
              <a:pPr/>
              <a:t>1. 9. 2010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1653-E84F-45E0-A18D-FDF3FBF641B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7F16-6B78-4430-AD45-0C38AFC44178}" type="datetimeFigureOut">
              <a:rPr lang="sk-SK" smtClean="0"/>
              <a:pPr/>
              <a:t>1. 9. 2010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1653-E84F-45E0-A18D-FDF3FBF641B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87F16-6B78-4430-AD45-0C38AFC44178}" type="datetimeFigureOut">
              <a:rPr lang="sk-SK" smtClean="0"/>
              <a:pPr/>
              <a:t>1. 9. 2010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11653-E84F-45E0-A18D-FDF3FBF641B4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l_fi" descr="http://www.marsd.org/1556209319545640/lib/1556209319545640/joseph_haydn_by_hardy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899592" y="1844824"/>
            <a:ext cx="3681566" cy="4526235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" name="Obdĺžnik 2"/>
          <p:cNvSpPr/>
          <p:nvPr/>
        </p:nvSpPr>
        <p:spPr>
          <a:xfrm>
            <a:off x="755576" y="404664"/>
            <a:ext cx="7632848" cy="1058416"/>
          </a:xfrm>
          <a:prstGeom prst="rect">
            <a:avLst/>
          </a:prstGeom>
          <a:solidFill>
            <a:srgbClr val="E2ADAC"/>
          </a:solidFill>
          <a:ln w="76200">
            <a:solidFill>
              <a:srgbClr val="5B757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400" dirty="0" err="1">
                <a:solidFill>
                  <a:srgbClr val="411817"/>
                </a:solidFill>
                <a:latin typeface="Viner Hand ITC" pitchFamily="66" charset="0"/>
              </a:rPr>
              <a:t>J</a:t>
            </a:r>
            <a:r>
              <a:rPr lang="sk-SK" sz="4400" dirty="0" err="1" smtClean="0">
                <a:solidFill>
                  <a:srgbClr val="411817"/>
                </a:solidFill>
                <a:latin typeface="Viner Hand ITC" pitchFamily="66" charset="0"/>
              </a:rPr>
              <a:t>oseph</a:t>
            </a:r>
            <a:r>
              <a:rPr lang="sk-SK" sz="4400" dirty="0" smtClean="0">
                <a:solidFill>
                  <a:srgbClr val="411817"/>
                </a:solidFill>
                <a:latin typeface="Viner Hand ITC" pitchFamily="66" charset="0"/>
              </a:rPr>
              <a:t> </a:t>
            </a:r>
            <a:r>
              <a:rPr lang="sk-SK" sz="4400" dirty="0" err="1" smtClean="0">
                <a:solidFill>
                  <a:srgbClr val="411817"/>
                </a:solidFill>
                <a:latin typeface="Viner Hand ITC" pitchFamily="66" charset="0"/>
              </a:rPr>
              <a:t>Haydn</a:t>
            </a:r>
            <a:endParaRPr lang="sk-SK" sz="4400" dirty="0">
              <a:solidFill>
                <a:srgbClr val="411817"/>
              </a:solidFill>
              <a:latin typeface="Viner Hand ITC" pitchFamily="66" charset="0"/>
            </a:endParaRPr>
          </a:p>
        </p:txBody>
      </p:sp>
      <p:sp>
        <p:nvSpPr>
          <p:cNvPr id="4" name="Oválna bublina 3"/>
          <p:cNvSpPr/>
          <p:nvPr/>
        </p:nvSpPr>
        <p:spPr>
          <a:xfrm>
            <a:off x="4932040" y="1700808"/>
            <a:ext cx="2448272" cy="1656184"/>
          </a:xfrm>
          <a:prstGeom prst="wedgeEllipseCallout">
            <a:avLst>
              <a:gd name="adj1" fmla="val -84484"/>
              <a:gd name="adj2" fmla="val 42442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400" dirty="0">
                <a:solidFill>
                  <a:srgbClr val="411817"/>
                </a:solidFill>
                <a:latin typeface="Century Gothic" pitchFamily="34" charset="0"/>
              </a:rPr>
              <a:t>ČO</a:t>
            </a:r>
            <a:br>
              <a:rPr lang="sk-SK" sz="2400" dirty="0">
                <a:solidFill>
                  <a:srgbClr val="411817"/>
                </a:solidFill>
                <a:latin typeface="Century Gothic" pitchFamily="34" charset="0"/>
              </a:rPr>
            </a:br>
            <a:r>
              <a:rPr lang="sk-SK" sz="2400" dirty="0">
                <a:solidFill>
                  <a:srgbClr val="411817"/>
                </a:solidFill>
                <a:latin typeface="Century Gothic" pitchFamily="34" charset="0"/>
              </a:rPr>
              <a:t>O MNE VIEŠ?</a:t>
            </a:r>
          </a:p>
        </p:txBody>
      </p:sp>
      <p:sp>
        <p:nvSpPr>
          <p:cNvPr id="5" name="Oválna bublina 4"/>
          <p:cNvSpPr/>
          <p:nvPr/>
        </p:nvSpPr>
        <p:spPr>
          <a:xfrm>
            <a:off x="5364088" y="3501008"/>
            <a:ext cx="3096344" cy="1800200"/>
          </a:xfrm>
          <a:prstGeom prst="wedgeEllipseCallout">
            <a:avLst>
              <a:gd name="adj1" fmla="val -91127"/>
              <a:gd name="adj2" fmla="val -4195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400" dirty="0">
                <a:solidFill>
                  <a:srgbClr val="411817"/>
                </a:solidFill>
                <a:latin typeface="Century Gothic" pitchFamily="34" charset="0"/>
              </a:rPr>
              <a:t>KLIKAJ</a:t>
            </a:r>
            <a:br>
              <a:rPr lang="sk-SK" sz="2400" dirty="0">
                <a:solidFill>
                  <a:srgbClr val="411817"/>
                </a:solidFill>
                <a:latin typeface="Century Gothic" pitchFamily="34" charset="0"/>
              </a:rPr>
            </a:br>
            <a:r>
              <a:rPr lang="sk-SK" sz="2400" dirty="0">
                <a:solidFill>
                  <a:srgbClr val="411817"/>
                </a:solidFill>
                <a:latin typeface="Century Gothic" pitchFamily="34" charset="0"/>
              </a:rPr>
              <a:t>NA ČÍSLO OTÁZKY.</a:t>
            </a:r>
          </a:p>
        </p:txBody>
      </p:sp>
      <p:sp>
        <p:nvSpPr>
          <p:cNvPr id="7" name="Rám obrazu 6"/>
          <p:cNvSpPr/>
          <p:nvPr/>
        </p:nvSpPr>
        <p:spPr>
          <a:xfrm>
            <a:off x="7812360" y="5733256"/>
            <a:ext cx="826392" cy="826392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Tlačidlo akcie: Dopredu alebo Ďalej 5">
            <a:hlinkClick r:id="" action="ppaction://hlinkshowjump?jump=nextslide" highlightClick="1"/>
          </p:cNvPr>
          <p:cNvSpPr/>
          <p:nvPr/>
        </p:nvSpPr>
        <p:spPr>
          <a:xfrm>
            <a:off x="7812360" y="5733256"/>
            <a:ext cx="826392" cy="86409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99592" y="332656"/>
            <a:ext cx="7416824" cy="1152128"/>
          </a:xfrm>
          <a:prstGeom prst="rect">
            <a:avLst/>
          </a:prstGeom>
          <a:solidFill>
            <a:srgbClr val="E2ADAC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Kde som sa usadil po odchode do penzie?</a:t>
            </a:r>
            <a:endParaRPr lang="sk-SK" sz="2800" dirty="0">
              <a:solidFill>
                <a:srgbClr val="411817"/>
              </a:solidFill>
              <a:latin typeface="Teen Light" pitchFamily="2" charset="-18"/>
            </a:endParaRPr>
          </a:p>
        </p:txBody>
      </p:sp>
      <p:sp>
        <p:nvSpPr>
          <p:cNvPr id="3" name="Rám obrazu 2"/>
          <p:cNvSpPr/>
          <p:nvPr/>
        </p:nvSpPr>
        <p:spPr>
          <a:xfrm>
            <a:off x="795637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Rám obrazu 3"/>
          <p:cNvSpPr/>
          <p:nvPr/>
        </p:nvSpPr>
        <p:spPr>
          <a:xfrm>
            <a:off x="39553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bg1"/>
                </a:solidFill>
                <a:latin typeface="Teen Light" pitchFamily="2" charset="-18"/>
              </a:rPr>
              <a:t>9.</a:t>
            </a:r>
            <a:endParaRPr lang="sk-SK" sz="3200" dirty="0">
              <a:solidFill>
                <a:schemeClr val="bg1"/>
              </a:solidFill>
              <a:latin typeface="Teen Light" pitchFamily="2" charset="-18"/>
            </a:endParaRPr>
          </a:p>
        </p:txBody>
      </p:sp>
      <p:pic>
        <p:nvPicPr>
          <p:cNvPr id="5" name="il_fi" descr="http://media-2.web.britannica.com/eb-media/42/19242-004-018A8B2B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619672" y="1844824"/>
            <a:ext cx="612068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  <p:sp>
        <p:nvSpPr>
          <p:cNvPr id="7" name="Obdĺžnik 6"/>
          <p:cNvSpPr/>
          <p:nvPr/>
        </p:nvSpPr>
        <p:spPr>
          <a:xfrm>
            <a:off x="755576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3347864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3347864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5940152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755576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Praha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334786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5940152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5940152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Viedeň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6" name="Tlačidlo akcie: Dopredu alebo Ďalej 15">
            <a:hlinkClick r:id="" action="ppaction://hlinkshowjump?jump=nextslide" highlightClick="1"/>
          </p:cNvPr>
          <p:cNvSpPr/>
          <p:nvPr/>
        </p:nvSpPr>
        <p:spPr>
          <a:xfrm>
            <a:off x="8028384" y="551964"/>
            <a:ext cx="754384" cy="788803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2" grpId="0" animBg="1"/>
      <p:bldP spid="12" grpId="1" animBg="1"/>
      <p:bldP spid="15" grpId="0" animBg="1"/>
      <p:bldP spid="15" grpId="1" animBg="1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99592" y="332656"/>
            <a:ext cx="7416824" cy="1296144"/>
          </a:xfrm>
          <a:prstGeom prst="rect">
            <a:avLst/>
          </a:prstGeom>
          <a:solidFill>
            <a:srgbClr val="E2ADAC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Podnikol som dve úspešné koncertné</a:t>
            </a:r>
            <a:b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</a:br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cesty do Anglicka. Ktorá univerzita</a:t>
            </a:r>
            <a:b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</a:br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mi udelila čestný doktorát?</a:t>
            </a:r>
            <a:endParaRPr lang="sk-SK" sz="2800" dirty="0">
              <a:solidFill>
                <a:srgbClr val="411817"/>
              </a:solidFill>
              <a:latin typeface="Teen Light" pitchFamily="2" charset="-18"/>
            </a:endParaRPr>
          </a:p>
        </p:txBody>
      </p:sp>
      <p:sp>
        <p:nvSpPr>
          <p:cNvPr id="3" name="Rám obrazu 2"/>
          <p:cNvSpPr/>
          <p:nvPr/>
        </p:nvSpPr>
        <p:spPr>
          <a:xfrm>
            <a:off x="795637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Rám obrazu 3"/>
          <p:cNvSpPr/>
          <p:nvPr/>
        </p:nvSpPr>
        <p:spPr>
          <a:xfrm>
            <a:off x="39553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000" dirty="0" smtClean="0">
                <a:solidFill>
                  <a:schemeClr val="bg1"/>
                </a:solidFill>
                <a:latin typeface="Teen Light" pitchFamily="2" charset="-18"/>
              </a:rPr>
              <a:t>10.</a:t>
            </a:r>
            <a:endParaRPr lang="sk-SK" sz="3000" dirty="0">
              <a:solidFill>
                <a:schemeClr val="bg1"/>
              </a:solidFill>
              <a:latin typeface="Teen Light" pitchFamily="2" charset="-18"/>
            </a:endParaRPr>
          </a:p>
        </p:txBody>
      </p:sp>
      <p:pic>
        <p:nvPicPr>
          <p:cNvPr id="5" name="il_fi" descr="http://media-2.web.britannica.com/eb-media/42/19242-004-018A8B2B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619672" y="1844824"/>
            <a:ext cx="612068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  <p:sp>
        <p:nvSpPr>
          <p:cNvPr id="6" name="Obdĺžnik 5"/>
          <p:cNvSpPr/>
          <p:nvPr/>
        </p:nvSpPr>
        <p:spPr>
          <a:xfrm>
            <a:off x="755576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347864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3347864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5940152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334786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Cambridge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5940152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err="1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Oxford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4" name="Tlačidlo akcie: Dopredu alebo Ďalej 13">
            <a:hlinkClick r:id="" action="ppaction://hlinkshowjump?jump=nextslide" highlightClick="1"/>
          </p:cNvPr>
          <p:cNvSpPr/>
          <p:nvPr/>
        </p:nvSpPr>
        <p:spPr>
          <a:xfrm>
            <a:off x="8028384" y="551964"/>
            <a:ext cx="754384" cy="788803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1" grpId="0" animBg="1"/>
      <p:bldP spid="11" grpId="1" animBg="1"/>
      <p:bldP spid="12" grpId="0" animBg="1"/>
      <p:bldP spid="12" grpId="1" animBg="1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99592" y="332656"/>
            <a:ext cx="7416824" cy="1152128"/>
          </a:xfrm>
          <a:prstGeom prst="rect">
            <a:avLst/>
          </a:prstGeom>
          <a:solidFill>
            <a:srgbClr val="E2ADAC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Svoje dielo som zavŕšil oratóriami.</a:t>
            </a:r>
            <a:b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</a:br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Ktorými?</a:t>
            </a:r>
            <a:endParaRPr lang="sk-SK" sz="2800" dirty="0">
              <a:solidFill>
                <a:srgbClr val="411817"/>
              </a:solidFill>
              <a:latin typeface="Teen Light" pitchFamily="2" charset="-18"/>
            </a:endParaRPr>
          </a:p>
        </p:txBody>
      </p:sp>
      <p:sp>
        <p:nvSpPr>
          <p:cNvPr id="3" name="Rám obrazu 2"/>
          <p:cNvSpPr/>
          <p:nvPr/>
        </p:nvSpPr>
        <p:spPr>
          <a:xfrm>
            <a:off x="795637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Rám obrazu 3"/>
          <p:cNvSpPr/>
          <p:nvPr/>
        </p:nvSpPr>
        <p:spPr>
          <a:xfrm>
            <a:off x="39553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000" dirty="0" smtClean="0">
                <a:solidFill>
                  <a:schemeClr val="bg1"/>
                </a:solidFill>
                <a:latin typeface="Teen Light" pitchFamily="2" charset="-18"/>
              </a:rPr>
              <a:t>11.</a:t>
            </a:r>
            <a:endParaRPr lang="sk-SK" sz="3000" dirty="0">
              <a:solidFill>
                <a:schemeClr val="bg1"/>
              </a:solidFill>
              <a:latin typeface="Teen Light" pitchFamily="2" charset="-18"/>
            </a:endParaRPr>
          </a:p>
        </p:txBody>
      </p:sp>
      <p:pic>
        <p:nvPicPr>
          <p:cNvPr id="5" name="il_fi" descr="http://media-2.web.britannica.com/eb-media/42/19242-004-018A8B2B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619672" y="1844824"/>
            <a:ext cx="612068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  <p:sp>
        <p:nvSpPr>
          <p:cNvPr id="6" name="Obdĺžnik 5"/>
          <p:cNvSpPr/>
          <p:nvPr/>
        </p:nvSpPr>
        <p:spPr>
          <a:xfrm>
            <a:off x="755576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347864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3347864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Stvorenie</a:t>
            </a:r>
            <a:br>
              <a:rPr lang="sk-SK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</a:br>
            <a:r>
              <a:rPr lang="sk-SK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Ročné obdobia</a:t>
            </a:r>
            <a:endParaRPr lang="sk-SK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5940152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Mesiáš</a:t>
            </a:r>
            <a:br>
              <a:rPr lang="sk-SK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</a:br>
            <a:r>
              <a:rPr lang="sk-SK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Judáš </a:t>
            </a:r>
            <a:r>
              <a:rPr lang="sk-SK" b="1" dirty="0" err="1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Makabejský</a:t>
            </a:r>
            <a:endParaRPr lang="sk-SK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2" name="Tlačidlo akcie: Dopredu alebo Ďalej 11">
            <a:hlinkClick r:id="" action="ppaction://hlinkshowjump?jump=nextslide" highlightClick="1"/>
          </p:cNvPr>
          <p:cNvSpPr/>
          <p:nvPr/>
        </p:nvSpPr>
        <p:spPr>
          <a:xfrm>
            <a:off x="8028384" y="551964"/>
            <a:ext cx="754384" cy="788803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8" grpId="0" animBg="1"/>
      <p:bldP spid="8" grpId="1" animBg="1"/>
      <p:bldP spid="9" grpId="0" animBg="1"/>
      <p:bldP spid="9" grpId="1" animBg="1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99592" y="332656"/>
            <a:ext cx="7416824" cy="1080120"/>
          </a:xfrm>
          <a:prstGeom prst="rect">
            <a:avLst/>
          </a:prstGeom>
          <a:solidFill>
            <a:srgbClr val="E2ADAC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Ktorý slávny hudobný skladateľ bol krátko mojím žiakom?</a:t>
            </a:r>
            <a:endParaRPr lang="sk-SK" sz="2800" dirty="0">
              <a:solidFill>
                <a:srgbClr val="411817"/>
              </a:solidFill>
              <a:latin typeface="Teen Light" pitchFamily="2" charset="-18"/>
            </a:endParaRPr>
          </a:p>
        </p:txBody>
      </p:sp>
      <p:sp>
        <p:nvSpPr>
          <p:cNvPr id="4" name="Rám obrazu 3"/>
          <p:cNvSpPr/>
          <p:nvPr/>
        </p:nvSpPr>
        <p:spPr>
          <a:xfrm>
            <a:off x="39553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900" dirty="0" smtClean="0">
                <a:solidFill>
                  <a:schemeClr val="bg1"/>
                </a:solidFill>
                <a:latin typeface="Teen Light" pitchFamily="2" charset="-18"/>
              </a:rPr>
              <a:t>12.</a:t>
            </a:r>
            <a:endParaRPr lang="sk-SK" sz="2900" dirty="0">
              <a:solidFill>
                <a:schemeClr val="bg1"/>
              </a:solidFill>
              <a:latin typeface="Teen Light" pitchFamily="2" charset="-18"/>
            </a:endParaRPr>
          </a:p>
        </p:txBody>
      </p:sp>
      <p:pic>
        <p:nvPicPr>
          <p:cNvPr id="5" name="il_fi" descr="http://media-2.web.britannica.com/eb-media/42/19242-004-018A8B2B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619672" y="1844824"/>
            <a:ext cx="612068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  <p:sp>
        <p:nvSpPr>
          <p:cNvPr id="6" name="Obdĺžnik 5"/>
          <p:cNvSpPr/>
          <p:nvPr/>
        </p:nvSpPr>
        <p:spPr>
          <a:xfrm>
            <a:off x="755576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err="1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Mozart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347864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err="1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Beethoven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pic>
        <p:nvPicPr>
          <p:cNvPr id="11" name="il_fi" descr="http://www.marsd.org/1556209319545640/lib/1556209319545640/joseph_haydn_by_hardy.jpg"/>
          <p:cNvPicPr/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95536" y="4221088"/>
            <a:ext cx="1881366" cy="2365995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3" name="BlokTextu 12"/>
          <p:cNvSpPr txBox="1"/>
          <p:nvPr/>
        </p:nvSpPr>
        <p:spPr>
          <a:xfrm>
            <a:off x="6011863" y="6092825"/>
            <a:ext cx="2884187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200" dirty="0" err="1">
                <a:solidFill>
                  <a:schemeClr val="bg1"/>
                </a:solidFill>
                <a:latin typeface="Teen Light" pitchFamily="2" charset="-18"/>
                <a:cs typeface="+mn-cs"/>
              </a:rPr>
              <a:t>mgr.</a:t>
            </a:r>
            <a:r>
              <a:rPr lang="sk-SK" sz="2200" dirty="0">
                <a:solidFill>
                  <a:schemeClr val="bg1"/>
                </a:solidFill>
                <a:latin typeface="Teen Light" pitchFamily="2" charset="-18"/>
                <a:cs typeface="+mn-cs"/>
              </a:rPr>
              <a:t> </a:t>
            </a:r>
            <a:r>
              <a:rPr lang="sk-SK" sz="2200" dirty="0" err="1">
                <a:solidFill>
                  <a:schemeClr val="bg1"/>
                </a:solidFill>
                <a:latin typeface="Teen Light" pitchFamily="2" charset="-18"/>
                <a:cs typeface="+mn-cs"/>
              </a:rPr>
              <a:t>denisa</a:t>
            </a:r>
            <a:r>
              <a:rPr lang="sk-SK" sz="2200" dirty="0">
                <a:solidFill>
                  <a:schemeClr val="bg1"/>
                </a:solidFill>
                <a:latin typeface="Teen Light" pitchFamily="2" charset="-18"/>
                <a:cs typeface="+mn-cs"/>
              </a:rPr>
              <a:t> </a:t>
            </a:r>
            <a:r>
              <a:rPr lang="sk-SK" sz="2200" dirty="0" err="1">
                <a:solidFill>
                  <a:schemeClr val="bg1"/>
                </a:solidFill>
                <a:latin typeface="Teen Light" pitchFamily="2" charset="-18"/>
                <a:cs typeface="+mn-cs"/>
              </a:rPr>
              <a:t>sviatková</a:t>
            </a:r>
            <a:endParaRPr lang="sk-SK" sz="2200" dirty="0">
              <a:solidFill>
                <a:schemeClr val="bg1"/>
              </a:solidFill>
              <a:latin typeface="Teen Light" pitchFamily="2" charset="-18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45000" y="14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57262E-6 L -0.01181 -0.1047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4" grpId="0" animBg="1"/>
      <p:bldP spid="4" grpId="1" animBg="1"/>
      <p:bldP spid="6" grpId="0" animBg="1"/>
      <p:bldP spid="6" grpId="1" animBg="1"/>
      <p:bldP spid="7" grpId="0" animBg="1"/>
      <p:bldP spid="7" grpId="1" animBg="1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99592" y="332656"/>
            <a:ext cx="7416824" cy="1152128"/>
          </a:xfrm>
          <a:prstGeom prst="rect">
            <a:avLst/>
          </a:prstGeom>
          <a:solidFill>
            <a:srgbClr val="E2ADAC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Ktoré vývojové obdobie reprezentujem?</a:t>
            </a:r>
            <a:endParaRPr lang="sk-SK" sz="2800" dirty="0">
              <a:solidFill>
                <a:srgbClr val="411817"/>
              </a:solidFill>
              <a:latin typeface="Teen Light" pitchFamily="2" charset="-18"/>
            </a:endParaRPr>
          </a:p>
        </p:txBody>
      </p:sp>
      <p:sp>
        <p:nvSpPr>
          <p:cNvPr id="5" name="Rám obrazu 4"/>
          <p:cNvSpPr/>
          <p:nvPr/>
        </p:nvSpPr>
        <p:spPr>
          <a:xfrm>
            <a:off x="795637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Rám obrazu 5"/>
          <p:cNvSpPr/>
          <p:nvPr/>
        </p:nvSpPr>
        <p:spPr>
          <a:xfrm>
            <a:off x="39553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bg1"/>
                </a:solidFill>
                <a:latin typeface="Teen Light" pitchFamily="2" charset="-18"/>
              </a:rPr>
              <a:t>1.</a:t>
            </a:r>
            <a:endParaRPr lang="sk-SK" sz="3200" dirty="0">
              <a:solidFill>
                <a:schemeClr val="bg1"/>
              </a:solidFill>
              <a:latin typeface="Teen Light" pitchFamily="2" charset="-18"/>
            </a:endParaRPr>
          </a:p>
        </p:txBody>
      </p:sp>
      <p:pic>
        <p:nvPicPr>
          <p:cNvPr id="7" name="il_fi" descr="http://media-2.web.britannica.com/eb-media/42/19242-004-018A8B2B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619672" y="1844824"/>
            <a:ext cx="612068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  <p:sp>
        <p:nvSpPr>
          <p:cNvPr id="8" name="Obdĺžnik 7"/>
          <p:cNvSpPr/>
          <p:nvPr/>
        </p:nvSpPr>
        <p:spPr>
          <a:xfrm>
            <a:off x="755576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3347864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5940152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755576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3347864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5940152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755576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3347864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5940152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755576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3347864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5940152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barok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755576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1" name="Obdĺžnik 20"/>
          <p:cNvSpPr/>
          <p:nvPr/>
        </p:nvSpPr>
        <p:spPr>
          <a:xfrm>
            <a:off x="3347864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klasicizmus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2" name="Obdĺžnik 21"/>
          <p:cNvSpPr/>
          <p:nvPr/>
        </p:nvSpPr>
        <p:spPr>
          <a:xfrm>
            <a:off x="5940152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3" name="Obdĺžnik 22"/>
          <p:cNvSpPr/>
          <p:nvPr/>
        </p:nvSpPr>
        <p:spPr>
          <a:xfrm>
            <a:off x="755576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4" name="Obdĺžnik 23"/>
          <p:cNvSpPr/>
          <p:nvPr/>
        </p:nvSpPr>
        <p:spPr>
          <a:xfrm>
            <a:off x="334786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5" name="Obdĺžnik 24"/>
          <p:cNvSpPr/>
          <p:nvPr/>
        </p:nvSpPr>
        <p:spPr>
          <a:xfrm>
            <a:off x="5940152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6" name="Obdĺžnik 25"/>
          <p:cNvSpPr/>
          <p:nvPr/>
        </p:nvSpPr>
        <p:spPr>
          <a:xfrm>
            <a:off x="755576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7" name="Obdĺžnik 26"/>
          <p:cNvSpPr/>
          <p:nvPr/>
        </p:nvSpPr>
        <p:spPr>
          <a:xfrm>
            <a:off x="3347864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8" name="Obdĺžnik 27"/>
          <p:cNvSpPr/>
          <p:nvPr/>
        </p:nvSpPr>
        <p:spPr>
          <a:xfrm>
            <a:off x="5940152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9" name="Obdĺžnik 28"/>
          <p:cNvSpPr/>
          <p:nvPr/>
        </p:nvSpPr>
        <p:spPr>
          <a:xfrm>
            <a:off x="755576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0" name="Obdĺžnik 29"/>
          <p:cNvSpPr/>
          <p:nvPr/>
        </p:nvSpPr>
        <p:spPr>
          <a:xfrm>
            <a:off x="3347864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1" name="Obdĺžnik 30"/>
          <p:cNvSpPr/>
          <p:nvPr/>
        </p:nvSpPr>
        <p:spPr>
          <a:xfrm>
            <a:off x="5940152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4" name="Tlačidlo akcie: Dopredu alebo Ďalej 3">
            <a:hlinkClick r:id="" action="ppaction://hlinkshowjump?jump=nextslide" highlightClick="1"/>
          </p:cNvPr>
          <p:cNvSpPr/>
          <p:nvPr/>
        </p:nvSpPr>
        <p:spPr>
          <a:xfrm>
            <a:off x="8028384" y="551964"/>
            <a:ext cx="754384" cy="788803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19" grpId="0" animBg="1"/>
      <p:bldP spid="19" grpId="1" animBg="1"/>
      <p:bldP spid="21" grpId="0" animBg="1"/>
      <p:bldP spid="21" grpId="1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99592" y="332656"/>
            <a:ext cx="7416824" cy="1152128"/>
          </a:xfrm>
          <a:prstGeom prst="rect">
            <a:avLst/>
          </a:prstGeom>
          <a:solidFill>
            <a:srgbClr val="E2ADAC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Som rakúsky hudobný skladateľ?</a:t>
            </a:r>
            <a:endParaRPr lang="sk-SK" sz="2800" dirty="0">
              <a:solidFill>
                <a:srgbClr val="411817"/>
              </a:solidFill>
              <a:latin typeface="Teen Light" pitchFamily="2" charset="-18"/>
            </a:endParaRPr>
          </a:p>
        </p:txBody>
      </p:sp>
      <p:sp>
        <p:nvSpPr>
          <p:cNvPr id="3" name="Rám obrazu 2"/>
          <p:cNvSpPr/>
          <p:nvPr/>
        </p:nvSpPr>
        <p:spPr>
          <a:xfrm>
            <a:off x="795637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Rám obrazu 3"/>
          <p:cNvSpPr/>
          <p:nvPr/>
        </p:nvSpPr>
        <p:spPr>
          <a:xfrm>
            <a:off x="39553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bg1"/>
                </a:solidFill>
                <a:latin typeface="Teen Light" pitchFamily="2" charset="-18"/>
              </a:rPr>
              <a:t>2.</a:t>
            </a:r>
            <a:endParaRPr lang="sk-SK" sz="3200" dirty="0">
              <a:solidFill>
                <a:schemeClr val="bg1"/>
              </a:solidFill>
              <a:latin typeface="Teen Light" pitchFamily="2" charset="-18"/>
            </a:endParaRPr>
          </a:p>
        </p:txBody>
      </p:sp>
      <p:pic>
        <p:nvPicPr>
          <p:cNvPr id="5" name="il_fi" descr="http://media-2.web.britannica.com/eb-media/42/19242-004-018A8B2B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619672" y="1844824"/>
            <a:ext cx="612068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  <p:sp>
        <p:nvSpPr>
          <p:cNvPr id="6" name="Obdĺžnik 5"/>
          <p:cNvSpPr/>
          <p:nvPr/>
        </p:nvSpPr>
        <p:spPr>
          <a:xfrm>
            <a:off x="755576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áno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347864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940152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755576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3347864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5940152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nie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755576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3347864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5940152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755576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3347864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755576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5940152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1" name="Obdĺžnik 20"/>
          <p:cNvSpPr/>
          <p:nvPr/>
        </p:nvSpPr>
        <p:spPr>
          <a:xfrm>
            <a:off x="755576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2" name="Obdĺžnik 21"/>
          <p:cNvSpPr/>
          <p:nvPr/>
        </p:nvSpPr>
        <p:spPr>
          <a:xfrm>
            <a:off x="334786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3" name="Obdĺžnik 22"/>
          <p:cNvSpPr/>
          <p:nvPr/>
        </p:nvSpPr>
        <p:spPr>
          <a:xfrm>
            <a:off x="5940152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4" name="Obdĺžnik 23"/>
          <p:cNvSpPr/>
          <p:nvPr/>
        </p:nvSpPr>
        <p:spPr>
          <a:xfrm>
            <a:off x="755576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5" name="Obdĺžnik 24"/>
          <p:cNvSpPr/>
          <p:nvPr/>
        </p:nvSpPr>
        <p:spPr>
          <a:xfrm>
            <a:off x="3347864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6" name="Obdĺžnik 25"/>
          <p:cNvSpPr/>
          <p:nvPr/>
        </p:nvSpPr>
        <p:spPr>
          <a:xfrm>
            <a:off x="5940152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7" name="Obdĺžnik 26"/>
          <p:cNvSpPr/>
          <p:nvPr/>
        </p:nvSpPr>
        <p:spPr>
          <a:xfrm>
            <a:off x="755576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8" name="Obdĺžnik 27"/>
          <p:cNvSpPr/>
          <p:nvPr/>
        </p:nvSpPr>
        <p:spPr>
          <a:xfrm>
            <a:off x="3347864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9" name="Obdĺžnik 28"/>
          <p:cNvSpPr/>
          <p:nvPr/>
        </p:nvSpPr>
        <p:spPr>
          <a:xfrm>
            <a:off x="5940152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0" name="Tlačidlo akcie: Dopredu alebo Ďalej 29">
            <a:hlinkClick r:id="" action="ppaction://hlinkshowjump?jump=nextslide" highlightClick="1"/>
          </p:cNvPr>
          <p:cNvSpPr/>
          <p:nvPr/>
        </p:nvSpPr>
        <p:spPr>
          <a:xfrm>
            <a:off x="8028384" y="551964"/>
            <a:ext cx="754384" cy="788803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6" grpId="1" animBg="1"/>
      <p:bldP spid="11" grpId="0" animBg="1"/>
      <p:bldP spid="11" grpId="1" animBg="1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99592" y="332656"/>
            <a:ext cx="7416824" cy="1152128"/>
          </a:xfrm>
          <a:prstGeom prst="rect">
            <a:avLst/>
          </a:prstGeom>
          <a:solidFill>
            <a:srgbClr val="E2ADAC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Ako malý chlapec som pôsobil v Dóme</a:t>
            </a:r>
            <a:b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</a:br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sv. Štefana vo Viedni. Čo som robil?</a:t>
            </a:r>
            <a:endParaRPr lang="sk-SK" sz="2800" dirty="0">
              <a:solidFill>
                <a:srgbClr val="411817"/>
              </a:solidFill>
              <a:latin typeface="Teen Light" pitchFamily="2" charset="-18"/>
            </a:endParaRPr>
          </a:p>
        </p:txBody>
      </p:sp>
      <p:sp>
        <p:nvSpPr>
          <p:cNvPr id="3" name="Rám obrazu 2"/>
          <p:cNvSpPr/>
          <p:nvPr/>
        </p:nvSpPr>
        <p:spPr>
          <a:xfrm>
            <a:off x="795637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Rám obrazu 3"/>
          <p:cNvSpPr/>
          <p:nvPr/>
        </p:nvSpPr>
        <p:spPr>
          <a:xfrm>
            <a:off x="39553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bg1"/>
                </a:solidFill>
                <a:latin typeface="Teen Light" pitchFamily="2" charset="-18"/>
              </a:rPr>
              <a:t>3.</a:t>
            </a:r>
            <a:endParaRPr lang="sk-SK" sz="3200" dirty="0">
              <a:solidFill>
                <a:schemeClr val="bg1"/>
              </a:solidFill>
              <a:latin typeface="Teen Light" pitchFamily="2" charset="-18"/>
            </a:endParaRPr>
          </a:p>
        </p:txBody>
      </p:sp>
      <p:pic>
        <p:nvPicPr>
          <p:cNvPr id="5" name="il_fi" descr="http://media-2.web.britannica.com/eb-media/42/19242-004-018A8B2B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619672" y="1844824"/>
            <a:ext cx="612068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  <p:sp>
        <p:nvSpPr>
          <p:cNvPr id="7" name="Obdĺžnik 6"/>
          <p:cNvSpPr/>
          <p:nvPr/>
        </p:nvSpPr>
        <p:spPr>
          <a:xfrm>
            <a:off x="3347864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klavirista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940152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755576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3347864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755576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3347864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5940152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755576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3347864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755576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5940152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755576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334786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1" name="Obdĺžnik 20"/>
          <p:cNvSpPr/>
          <p:nvPr/>
        </p:nvSpPr>
        <p:spPr>
          <a:xfrm>
            <a:off x="5940152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2" name="Obdĺžnik 21"/>
          <p:cNvSpPr/>
          <p:nvPr/>
        </p:nvSpPr>
        <p:spPr>
          <a:xfrm>
            <a:off x="755576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spevák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3" name="Obdĺžnik 22"/>
          <p:cNvSpPr/>
          <p:nvPr/>
        </p:nvSpPr>
        <p:spPr>
          <a:xfrm>
            <a:off x="3347864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4" name="Obdĺžnik 23"/>
          <p:cNvSpPr/>
          <p:nvPr/>
        </p:nvSpPr>
        <p:spPr>
          <a:xfrm>
            <a:off x="5940152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5" name="Obdĺžnik 24"/>
          <p:cNvSpPr/>
          <p:nvPr/>
        </p:nvSpPr>
        <p:spPr>
          <a:xfrm>
            <a:off x="755576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6" name="Obdĺžnik 25"/>
          <p:cNvSpPr/>
          <p:nvPr/>
        </p:nvSpPr>
        <p:spPr>
          <a:xfrm>
            <a:off x="3347864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7" name="Obdĺžnik 26"/>
          <p:cNvSpPr/>
          <p:nvPr/>
        </p:nvSpPr>
        <p:spPr>
          <a:xfrm>
            <a:off x="5940152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8" name="Tlačidlo akcie: Dopredu alebo Ďalej 27">
            <a:hlinkClick r:id="" action="ppaction://hlinkshowjump?jump=nextslide" highlightClick="1"/>
          </p:cNvPr>
          <p:cNvSpPr/>
          <p:nvPr/>
        </p:nvSpPr>
        <p:spPr>
          <a:xfrm>
            <a:off x="8028384" y="551964"/>
            <a:ext cx="754384" cy="788803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7" grpId="0" animBg="1"/>
      <p:bldP spid="7" grpId="1" animBg="1"/>
      <p:bldP spid="22" grpId="0" animBg="1"/>
      <p:bldP spid="22" grpId="1" animBg="1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99592" y="332656"/>
            <a:ext cx="7416824" cy="1152128"/>
          </a:xfrm>
          <a:prstGeom prst="rect">
            <a:avLst/>
          </a:prstGeom>
          <a:solidFill>
            <a:srgbClr val="E2ADAC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V ktorej šľachtickej rodine som slúžil</a:t>
            </a:r>
            <a:b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</a:br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takmer 30 rokov?</a:t>
            </a:r>
            <a:endParaRPr lang="sk-SK" sz="2800" dirty="0">
              <a:solidFill>
                <a:srgbClr val="411817"/>
              </a:solidFill>
              <a:latin typeface="Teen Light" pitchFamily="2" charset="-18"/>
            </a:endParaRPr>
          </a:p>
        </p:txBody>
      </p:sp>
      <p:sp>
        <p:nvSpPr>
          <p:cNvPr id="3" name="Rám obrazu 2"/>
          <p:cNvSpPr/>
          <p:nvPr/>
        </p:nvSpPr>
        <p:spPr>
          <a:xfrm>
            <a:off x="795637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Rám obrazu 3"/>
          <p:cNvSpPr/>
          <p:nvPr/>
        </p:nvSpPr>
        <p:spPr>
          <a:xfrm>
            <a:off x="39553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bg1"/>
                </a:solidFill>
                <a:latin typeface="Teen Light" pitchFamily="2" charset="-18"/>
              </a:rPr>
              <a:t>4.</a:t>
            </a:r>
            <a:endParaRPr lang="sk-SK" sz="3200" dirty="0">
              <a:solidFill>
                <a:schemeClr val="bg1"/>
              </a:solidFill>
              <a:latin typeface="Teen Light" pitchFamily="2" charset="-18"/>
            </a:endParaRPr>
          </a:p>
        </p:txBody>
      </p:sp>
      <p:pic>
        <p:nvPicPr>
          <p:cNvPr id="5" name="il_fi" descr="http://media-2.web.britannica.com/eb-media/42/19242-004-018A8B2B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619672" y="1844824"/>
            <a:ext cx="612068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  <p:sp>
        <p:nvSpPr>
          <p:cNvPr id="7" name="Obdĺžnik 6"/>
          <p:cNvSpPr/>
          <p:nvPr/>
        </p:nvSpPr>
        <p:spPr>
          <a:xfrm>
            <a:off x="5940152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755576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3347864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755576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err="1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Morzin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3347864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5940152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755576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3347864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755576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5940152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755576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334786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5940152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1" name="Obdĺžnik 20"/>
          <p:cNvSpPr/>
          <p:nvPr/>
        </p:nvSpPr>
        <p:spPr>
          <a:xfrm>
            <a:off x="3347864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err="1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Esterházy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2" name="Obdĺžnik 21"/>
          <p:cNvSpPr/>
          <p:nvPr/>
        </p:nvSpPr>
        <p:spPr>
          <a:xfrm>
            <a:off x="5940152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3" name="Obdĺžnik 22"/>
          <p:cNvSpPr/>
          <p:nvPr/>
        </p:nvSpPr>
        <p:spPr>
          <a:xfrm>
            <a:off x="755576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4" name="Obdĺžnik 23"/>
          <p:cNvSpPr/>
          <p:nvPr/>
        </p:nvSpPr>
        <p:spPr>
          <a:xfrm>
            <a:off x="3347864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5" name="Obdĺžnik 24"/>
          <p:cNvSpPr/>
          <p:nvPr/>
        </p:nvSpPr>
        <p:spPr>
          <a:xfrm>
            <a:off x="5940152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6" name="Tlačidlo akcie: Dopredu alebo Ďalej 25">
            <a:hlinkClick r:id="" action="ppaction://hlinkshowjump?jump=nextslide" highlightClick="1"/>
          </p:cNvPr>
          <p:cNvSpPr/>
          <p:nvPr/>
        </p:nvSpPr>
        <p:spPr>
          <a:xfrm>
            <a:off x="8028384" y="551964"/>
            <a:ext cx="754384" cy="788803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0" grpId="0" animBg="1"/>
      <p:bldP spid="10" grpId="1" animBg="1"/>
      <p:bldP spid="21" grpId="0" animBg="1"/>
      <p:bldP spid="21" grpId="1" animBg="1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99592" y="332656"/>
            <a:ext cx="7416824" cy="1296144"/>
          </a:xfrm>
          <a:prstGeom prst="rect">
            <a:avLst/>
          </a:prstGeom>
          <a:solidFill>
            <a:srgbClr val="E2ADAC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Skomponoval som veľa </a:t>
            </a:r>
            <a:r>
              <a:rPr lang="sk-SK" sz="2800" dirty="0" err="1" smtClean="0">
                <a:solidFill>
                  <a:srgbClr val="411817"/>
                </a:solidFill>
                <a:latin typeface="Teen Light" pitchFamily="2" charset="-18"/>
              </a:rPr>
              <a:t>štvorčasťových</a:t>
            </a:r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 skladieb pre symfonický orchester. </a:t>
            </a:r>
            <a:b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</a:br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Ako sa tieto skladby volajú?</a:t>
            </a:r>
            <a:endParaRPr lang="sk-SK" sz="2800" dirty="0">
              <a:solidFill>
                <a:srgbClr val="411817"/>
              </a:solidFill>
              <a:latin typeface="Teen Light" pitchFamily="2" charset="-18"/>
            </a:endParaRPr>
          </a:p>
        </p:txBody>
      </p:sp>
      <p:sp>
        <p:nvSpPr>
          <p:cNvPr id="3" name="Rám obrazu 2"/>
          <p:cNvSpPr/>
          <p:nvPr/>
        </p:nvSpPr>
        <p:spPr>
          <a:xfrm>
            <a:off x="795637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Rám obrazu 3"/>
          <p:cNvSpPr/>
          <p:nvPr/>
        </p:nvSpPr>
        <p:spPr>
          <a:xfrm>
            <a:off x="39553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bg1"/>
                </a:solidFill>
                <a:latin typeface="Teen Light" pitchFamily="2" charset="-18"/>
              </a:rPr>
              <a:t>5.</a:t>
            </a:r>
            <a:endParaRPr lang="sk-SK" sz="3200" dirty="0">
              <a:solidFill>
                <a:schemeClr val="bg1"/>
              </a:solidFill>
              <a:latin typeface="Teen Light" pitchFamily="2" charset="-18"/>
            </a:endParaRPr>
          </a:p>
        </p:txBody>
      </p:sp>
      <p:pic>
        <p:nvPicPr>
          <p:cNvPr id="5" name="il_fi" descr="http://media-2.web.britannica.com/eb-media/42/19242-004-018A8B2B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619672" y="1844824"/>
            <a:ext cx="612068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  <p:sp>
        <p:nvSpPr>
          <p:cNvPr id="6" name="Obdĺžnik 5"/>
          <p:cNvSpPr/>
          <p:nvPr/>
        </p:nvSpPr>
        <p:spPr>
          <a:xfrm>
            <a:off x="5940152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755576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3347864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3347864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5940152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sonáta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755576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3347864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755576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5940152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755576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334786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5940152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5940152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1" name="Obdĺžnik 20"/>
          <p:cNvSpPr/>
          <p:nvPr/>
        </p:nvSpPr>
        <p:spPr>
          <a:xfrm>
            <a:off x="755576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symfónia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2" name="Obdĺžnik 21"/>
          <p:cNvSpPr/>
          <p:nvPr/>
        </p:nvSpPr>
        <p:spPr>
          <a:xfrm>
            <a:off x="3347864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3" name="Obdĺžnik 22"/>
          <p:cNvSpPr/>
          <p:nvPr/>
        </p:nvSpPr>
        <p:spPr>
          <a:xfrm>
            <a:off x="5940152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4" name="Tlačidlo akcie: Dopredu alebo Ďalej 23">
            <a:hlinkClick r:id="" action="ppaction://hlinkshowjump?jump=nextslide" highlightClick="1"/>
          </p:cNvPr>
          <p:cNvSpPr/>
          <p:nvPr/>
        </p:nvSpPr>
        <p:spPr>
          <a:xfrm>
            <a:off x="8028384" y="551964"/>
            <a:ext cx="754384" cy="788803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1" grpId="0" animBg="1"/>
      <p:bldP spid="11" grpId="1" animBg="1"/>
      <p:bldP spid="21" grpId="0" animBg="1"/>
      <p:bldP spid="21" grpId="1" animBg="1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99592" y="332656"/>
            <a:ext cx="7416824" cy="1152128"/>
          </a:xfrm>
          <a:prstGeom prst="rect">
            <a:avLst/>
          </a:prstGeom>
          <a:solidFill>
            <a:srgbClr val="E2ADAC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Komponoval som aj komornú hudbu.</a:t>
            </a:r>
            <a:b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</a:br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Na čo som sa zameral?</a:t>
            </a:r>
            <a:endParaRPr lang="sk-SK" sz="2800" dirty="0">
              <a:solidFill>
                <a:srgbClr val="411817"/>
              </a:solidFill>
              <a:latin typeface="Teen Light" pitchFamily="2" charset="-18"/>
            </a:endParaRPr>
          </a:p>
        </p:txBody>
      </p:sp>
      <p:sp>
        <p:nvSpPr>
          <p:cNvPr id="3" name="Rám obrazu 2"/>
          <p:cNvSpPr/>
          <p:nvPr/>
        </p:nvSpPr>
        <p:spPr>
          <a:xfrm>
            <a:off x="795637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Rám obrazu 3"/>
          <p:cNvSpPr/>
          <p:nvPr/>
        </p:nvSpPr>
        <p:spPr>
          <a:xfrm>
            <a:off x="39553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bg1"/>
                </a:solidFill>
                <a:latin typeface="Teen Light" pitchFamily="2" charset="-18"/>
              </a:rPr>
              <a:t>6.</a:t>
            </a:r>
            <a:endParaRPr lang="sk-SK" sz="3200" dirty="0">
              <a:solidFill>
                <a:schemeClr val="bg1"/>
              </a:solidFill>
              <a:latin typeface="Teen Light" pitchFamily="2" charset="-18"/>
            </a:endParaRPr>
          </a:p>
        </p:txBody>
      </p:sp>
      <p:pic>
        <p:nvPicPr>
          <p:cNvPr id="5" name="il_fi" descr="http://media-2.web.britannica.com/eb-media/42/19242-004-018A8B2B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619672" y="1844824"/>
            <a:ext cx="612068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  <p:sp>
        <p:nvSpPr>
          <p:cNvPr id="6" name="Obdĺžnik 5"/>
          <p:cNvSpPr/>
          <p:nvPr/>
        </p:nvSpPr>
        <p:spPr>
          <a:xfrm>
            <a:off x="5940152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755576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3347864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klavírne kvinteto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3347864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755576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3347864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755576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5940152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755576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334786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5940152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5940152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sláčikové kvarteto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3347864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1" name="Obdĺžnik 20"/>
          <p:cNvSpPr/>
          <p:nvPr/>
        </p:nvSpPr>
        <p:spPr>
          <a:xfrm>
            <a:off x="5940152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2" name="Tlačidlo akcie: Dopredu alebo Ďalej 21">
            <a:hlinkClick r:id="" action="ppaction://hlinkshowjump?jump=nextslide" highlightClick="1"/>
          </p:cNvPr>
          <p:cNvSpPr/>
          <p:nvPr/>
        </p:nvSpPr>
        <p:spPr>
          <a:xfrm>
            <a:off x="8028384" y="551964"/>
            <a:ext cx="754384" cy="788803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8" grpId="0" animBg="1"/>
      <p:bldP spid="8" grpId="1" animBg="1"/>
      <p:bldP spid="18" grpId="0" animBg="1"/>
      <p:bldP spid="18" grpId="1" animBg="1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99592" y="332656"/>
            <a:ext cx="7416824" cy="1152128"/>
          </a:xfrm>
          <a:prstGeom prst="rect">
            <a:avLst/>
          </a:prstGeom>
          <a:solidFill>
            <a:srgbClr val="E2ADAC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Aké je zloženie sláčikového kvarteta?</a:t>
            </a:r>
            <a:endParaRPr lang="sk-SK" sz="2800" dirty="0">
              <a:solidFill>
                <a:srgbClr val="411817"/>
              </a:solidFill>
              <a:latin typeface="Teen Light" pitchFamily="2" charset="-18"/>
            </a:endParaRPr>
          </a:p>
        </p:txBody>
      </p:sp>
      <p:sp>
        <p:nvSpPr>
          <p:cNvPr id="3" name="Rám obrazu 2"/>
          <p:cNvSpPr/>
          <p:nvPr/>
        </p:nvSpPr>
        <p:spPr>
          <a:xfrm>
            <a:off x="795637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Rám obrazu 3"/>
          <p:cNvSpPr/>
          <p:nvPr/>
        </p:nvSpPr>
        <p:spPr>
          <a:xfrm>
            <a:off x="39553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bg1"/>
                </a:solidFill>
                <a:latin typeface="Teen Light" pitchFamily="2" charset="-18"/>
              </a:rPr>
              <a:t>7.</a:t>
            </a:r>
            <a:endParaRPr lang="sk-SK" sz="3200" dirty="0">
              <a:solidFill>
                <a:schemeClr val="bg1"/>
              </a:solidFill>
              <a:latin typeface="Teen Light" pitchFamily="2" charset="-18"/>
            </a:endParaRPr>
          </a:p>
        </p:txBody>
      </p:sp>
      <p:pic>
        <p:nvPicPr>
          <p:cNvPr id="5" name="il_fi" descr="http://media-2.web.britannica.com/eb-media/42/19242-004-018A8B2B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619672" y="1844824"/>
            <a:ext cx="612068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  <p:sp>
        <p:nvSpPr>
          <p:cNvPr id="6" name="Obdĺžnik 5"/>
          <p:cNvSpPr/>
          <p:nvPr/>
        </p:nvSpPr>
        <p:spPr>
          <a:xfrm>
            <a:off x="5940152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755576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3347864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755576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husle, viola, violončelo, kontrabas</a:t>
            </a:r>
            <a:endParaRPr lang="sk-SK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3347864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755576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5940152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755576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334786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5940152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3347864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husle, husle, viola, violončelo</a:t>
            </a:r>
            <a:endParaRPr lang="sk-SK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5940152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0" name="Tlačidlo akcie: Dopredu alebo Ďalej 19">
            <a:hlinkClick r:id="" action="ppaction://hlinkshowjump?jump=nextslide" highlightClick="1"/>
          </p:cNvPr>
          <p:cNvSpPr/>
          <p:nvPr/>
        </p:nvSpPr>
        <p:spPr>
          <a:xfrm>
            <a:off x="8028384" y="551964"/>
            <a:ext cx="754384" cy="788803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0" grpId="0" animBg="1"/>
      <p:bldP spid="10" grpId="1" animBg="1"/>
      <p:bldP spid="18" grpId="0" animBg="1"/>
      <p:bldP spid="18" grpId="1" animBg="1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99592" y="332656"/>
            <a:ext cx="7416824" cy="1368152"/>
          </a:xfrm>
          <a:prstGeom prst="rect">
            <a:avLst/>
          </a:prstGeom>
          <a:solidFill>
            <a:srgbClr val="E2ADAC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Koncertoval som s orchestrom</a:t>
            </a:r>
            <a:b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</a:br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kniežaťa </a:t>
            </a:r>
            <a:r>
              <a:rPr lang="sk-SK" sz="2800" dirty="0" err="1" smtClean="0">
                <a:solidFill>
                  <a:srgbClr val="411817"/>
                </a:solidFill>
                <a:latin typeface="Teen Light" pitchFamily="2" charset="-18"/>
              </a:rPr>
              <a:t>Esterházyho</a:t>
            </a:r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 aj v Bratislave</a:t>
            </a:r>
            <a:b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</a:br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v </a:t>
            </a:r>
            <a:r>
              <a:rPr lang="sk-SK" sz="2800" dirty="0" err="1" smtClean="0">
                <a:solidFill>
                  <a:srgbClr val="411817"/>
                </a:solidFill>
                <a:latin typeface="Teen Light" pitchFamily="2" charset="-18"/>
              </a:rPr>
              <a:t>Grassalkovičovom</a:t>
            </a:r>
            <a:r>
              <a:rPr lang="sk-SK" sz="2800" dirty="0" smtClean="0">
                <a:solidFill>
                  <a:srgbClr val="411817"/>
                </a:solidFill>
                <a:latin typeface="Teen Light" pitchFamily="2" charset="-18"/>
              </a:rPr>
              <a:t> paláci?</a:t>
            </a:r>
            <a:endParaRPr lang="sk-SK" sz="2800" dirty="0">
              <a:solidFill>
                <a:srgbClr val="411817"/>
              </a:solidFill>
              <a:latin typeface="Teen Light" pitchFamily="2" charset="-18"/>
            </a:endParaRPr>
          </a:p>
        </p:txBody>
      </p:sp>
      <p:sp>
        <p:nvSpPr>
          <p:cNvPr id="3" name="Rám obrazu 2"/>
          <p:cNvSpPr/>
          <p:nvPr/>
        </p:nvSpPr>
        <p:spPr>
          <a:xfrm>
            <a:off x="795637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Rám obrazu 3"/>
          <p:cNvSpPr/>
          <p:nvPr/>
        </p:nvSpPr>
        <p:spPr>
          <a:xfrm>
            <a:off x="395536" y="548680"/>
            <a:ext cx="754384" cy="754384"/>
          </a:xfrm>
          <a:prstGeom prst="bevel">
            <a:avLst/>
          </a:prstGeom>
          <a:solidFill>
            <a:srgbClr val="5B7570"/>
          </a:solidFill>
          <a:ln>
            <a:solidFill>
              <a:srgbClr val="5B75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bg1"/>
                </a:solidFill>
                <a:latin typeface="Teen Light" pitchFamily="2" charset="-18"/>
              </a:rPr>
              <a:t>8.</a:t>
            </a:r>
            <a:endParaRPr lang="sk-SK" sz="3200" dirty="0">
              <a:solidFill>
                <a:schemeClr val="bg1"/>
              </a:solidFill>
              <a:latin typeface="Teen Light" pitchFamily="2" charset="-18"/>
            </a:endParaRPr>
          </a:p>
        </p:txBody>
      </p:sp>
      <p:pic>
        <p:nvPicPr>
          <p:cNvPr id="5" name="il_fi" descr="http://media-2.web.britannica.com/eb-media/42/19242-004-018A8B2B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619672" y="1844824"/>
            <a:ext cx="612068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  <p:sp>
        <p:nvSpPr>
          <p:cNvPr id="6" name="Obdĺžnik 5"/>
          <p:cNvSpPr/>
          <p:nvPr/>
        </p:nvSpPr>
        <p:spPr>
          <a:xfrm>
            <a:off x="5940152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áno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755576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3347864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3347864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755576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nie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5940152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755576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334786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5940152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5940152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8" name="Tlačidlo akcie: Dopredu alebo Ďalej 17">
            <a:hlinkClick r:id="" action="ppaction://hlinkshowjump?jump=nextslide" highlightClick="1"/>
          </p:cNvPr>
          <p:cNvSpPr/>
          <p:nvPr/>
        </p:nvSpPr>
        <p:spPr>
          <a:xfrm>
            <a:off x="8028384" y="551964"/>
            <a:ext cx="754384" cy="788803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6" grpId="1" animBg="1"/>
      <p:bldP spid="11" grpId="0" animBg="1"/>
      <p:bldP spid="11" grpId="1" animBg="1"/>
      <p:bldP spid="18" grpId="0"/>
    </p:bld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147</Words>
  <Application>Microsoft Office PowerPoint</Application>
  <PresentationFormat>Prezentácia na obrazovke (4:3)</PresentationFormat>
  <Paragraphs>52</Paragraphs>
  <Slides>13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4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Sviatková</dc:creator>
  <cp:lastModifiedBy>Sviatková</cp:lastModifiedBy>
  <cp:revision>21</cp:revision>
  <dcterms:created xsi:type="dcterms:W3CDTF">2010-08-29T18:44:51Z</dcterms:created>
  <dcterms:modified xsi:type="dcterms:W3CDTF">2010-09-01T14:36:35Z</dcterms:modified>
</cp:coreProperties>
</file>