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yZqV5u58BKoAJ7wPXP/Eog==" hashData="S1JOi7DnKnc7X1GbWdMXo4TBacg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9892"/>
    <a:srgbClr val="CC827A"/>
    <a:srgbClr val="C46F6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EF90-9562-429D-B887-11FC5A5A6AF7}" type="datetimeFigureOut">
              <a:rPr lang="sk-SK" smtClean="0"/>
              <a:pPr/>
              <a:t>2. 9. 2010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94DF-F925-4E81-BF93-FC0BBAEB72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EF90-9562-429D-B887-11FC5A5A6AF7}" type="datetimeFigureOut">
              <a:rPr lang="sk-SK" smtClean="0"/>
              <a:pPr/>
              <a:t>2. 9. 2010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94DF-F925-4E81-BF93-FC0BBAEB72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EF90-9562-429D-B887-11FC5A5A6AF7}" type="datetimeFigureOut">
              <a:rPr lang="sk-SK" smtClean="0"/>
              <a:pPr/>
              <a:t>2. 9. 2010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94DF-F925-4E81-BF93-FC0BBAEB72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EF90-9562-429D-B887-11FC5A5A6AF7}" type="datetimeFigureOut">
              <a:rPr lang="sk-SK" smtClean="0"/>
              <a:pPr/>
              <a:t>2. 9. 2010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94DF-F925-4E81-BF93-FC0BBAEB72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EF90-9562-429D-B887-11FC5A5A6AF7}" type="datetimeFigureOut">
              <a:rPr lang="sk-SK" smtClean="0"/>
              <a:pPr/>
              <a:t>2. 9. 2010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94DF-F925-4E81-BF93-FC0BBAEB72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EF90-9562-429D-B887-11FC5A5A6AF7}" type="datetimeFigureOut">
              <a:rPr lang="sk-SK" smtClean="0"/>
              <a:pPr/>
              <a:t>2. 9. 2010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94DF-F925-4E81-BF93-FC0BBAEB72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EF90-9562-429D-B887-11FC5A5A6AF7}" type="datetimeFigureOut">
              <a:rPr lang="sk-SK" smtClean="0"/>
              <a:pPr/>
              <a:t>2. 9. 2010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94DF-F925-4E81-BF93-FC0BBAEB72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EF90-9562-429D-B887-11FC5A5A6AF7}" type="datetimeFigureOut">
              <a:rPr lang="sk-SK" smtClean="0"/>
              <a:pPr/>
              <a:t>2. 9. 2010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94DF-F925-4E81-BF93-FC0BBAEB72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EF90-9562-429D-B887-11FC5A5A6AF7}" type="datetimeFigureOut">
              <a:rPr lang="sk-SK" smtClean="0"/>
              <a:pPr/>
              <a:t>2. 9. 2010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94DF-F925-4E81-BF93-FC0BBAEB72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EF90-9562-429D-B887-11FC5A5A6AF7}" type="datetimeFigureOut">
              <a:rPr lang="sk-SK" smtClean="0"/>
              <a:pPr/>
              <a:t>2. 9. 2010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94DF-F925-4E81-BF93-FC0BBAEB72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EF90-9562-429D-B887-11FC5A5A6AF7}" type="datetimeFigureOut">
              <a:rPr lang="sk-SK" smtClean="0"/>
              <a:pPr/>
              <a:t>2. 9. 2010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894DF-F925-4E81-BF93-FC0BBAEB72D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1EF90-9562-429D-B887-11FC5A5A6AF7}" type="datetimeFigureOut">
              <a:rPr lang="sk-SK" smtClean="0"/>
              <a:pPr/>
              <a:t>2. 9. 2010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894DF-F925-4E81-BF93-FC0BBAEB72D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l_fi" descr="http://imagecache6.allposters.com/LRG/17/1751/AJT3D00Z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827584" y="1844824"/>
            <a:ext cx="3744416" cy="4483596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5" name="Obdĺžnik 4"/>
          <p:cNvSpPr/>
          <p:nvPr/>
        </p:nvSpPr>
        <p:spPr>
          <a:xfrm>
            <a:off x="827584" y="692696"/>
            <a:ext cx="7344816" cy="914400"/>
          </a:xfrm>
          <a:prstGeom prst="rect">
            <a:avLst/>
          </a:prstGeom>
          <a:solidFill>
            <a:srgbClr val="D69892"/>
          </a:solidFill>
          <a:ln w="76200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4000" dirty="0" err="1" smtClean="0">
                <a:solidFill>
                  <a:schemeClr val="tx2"/>
                </a:solidFill>
                <a:latin typeface="Viner Hand ITC" pitchFamily="66" charset="0"/>
              </a:rPr>
              <a:t>Wolfgang</a:t>
            </a:r>
            <a:r>
              <a:rPr lang="sk-SK" sz="4000" dirty="0" smtClean="0">
                <a:solidFill>
                  <a:schemeClr val="tx2"/>
                </a:solidFill>
                <a:latin typeface="Viner Hand ITC" pitchFamily="66" charset="0"/>
              </a:rPr>
              <a:t> </a:t>
            </a:r>
            <a:r>
              <a:rPr lang="sk-SK" sz="4000" dirty="0" err="1" smtClean="0">
                <a:solidFill>
                  <a:schemeClr val="tx2"/>
                </a:solidFill>
                <a:latin typeface="Viner Hand ITC" pitchFamily="66" charset="0"/>
              </a:rPr>
              <a:t>Amadeus</a:t>
            </a:r>
            <a:r>
              <a:rPr lang="sk-SK" sz="4000" dirty="0" smtClean="0">
                <a:solidFill>
                  <a:schemeClr val="tx2"/>
                </a:solidFill>
                <a:latin typeface="Viner Hand ITC" pitchFamily="66" charset="0"/>
              </a:rPr>
              <a:t> </a:t>
            </a:r>
            <a:r>
              <a:rPr lang="sk-SK" sz="4000" dirty="0" err="1" smtClean="0">
                <a:solidFill>
                  <a:schemeClr val="tx2"/>
                </a:solidFill>
                <a:latin typeface="Viner Hand ITC" pitchFamily="66" charset="0"/>
              </a:rPr>
              <a:t>Mozart</a:t>
            </a:r>
            <a:endParaRPr lang="sk-SK" sz="4000" dirty="0">
              <a:solidFill>
                <a:schemeClr val="tx2"/>
              </a:solidFill>
              <a:latin typeface="Viner Hand ITC" pitchFamily="66" charset="0"/>
            </a:endParaRPr>
          </a:p>
        </p:txBody>
      </p:sp>
      <p:sp>
        <p:nvSpPr>
          <p:cNvPr id="8" name="Oválna bublina 7"/>
          <p:cNvSpPr/>
          <p:nvPr/>
        </p:nvSpPr>
        <p:spPr>
          <a:xfrm>
            <a:off x="5076056" y="1916832"/>
            <a:ext cx="2448272" cy="1656184"/>
          </a:xfrm>
          <a:prstGeom prst="wedgeEllipseCallout">
            <a:avLst>
              <a:gd name="adj1" fmla="val -82906"/>
              <a:gd name="adj2" fmla="val 17398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400" dirty="0">
                <a:solidFill>
                  <a:srgbClr val="411817"/>
                </a:solidFill>
                <a:latin typeface="Century Gothic" pitchFamily="34" charset="0"/>
              </a:rPr>
              <a:t>ČO</a:t>
            </a:r>
            <a:br>
              <a:rPr lang="sk-SK" sz="2400" dirty="0">
                <a:solidFill>
                  <a:srgbClr val="411817"/>
                </a:solidFill>
                <a:latin typeface="Century Gothic" pitchFamily="34" charset="0"/>
              </a:rPr>
            </a:br>
            <a:r>
              <a:rPr lang="sk-SK" sz="2400" dirty="0">
                <a:solidFill>
                  <a:srgbClr val="411817"/>
                </a:solidFill>
                <a:latin typeface="Century Gothic" pitchFamily="34" charset="0"/>
              </a:rPr>
              <a:t>O MNE VIEŠ?</a:t>
            </a:r>
          </a:p>
        </p:txBody>
      </p:sp>
      <p:sp>
        <p:nvSpPr>
          <p:cNvPr id="9" name="Oválna bublina 8"/>
          <p:cNvSpPr/>
          <p:nvPr/>
        </p:nvSpPr>
        <p:spPr>
          <a:xfrm>
            <a:off x="5364088" y="4005064"/>
            <a:ext cx="3096344" cy="1800200"/>
          </a:xfrm>
          <a:prstGeom prst="wedgeEllipseCallout">
            <a:avLst>
              <a:gd name="adj1" fmla="val -98197"/>
              <a:gd name="adj2" fmla="val -77721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400" dirty="0">
                <a:solidFill>
                  <a:srgbClr val="411817"/>
                </a:solidFill>
                <a:latin typeface="Century Gothic" pitchFamily="34" charset="0"/>
              </a:rPr>
              <a:t>KLIKAJ</a:t>
            </a:r>
            <a:br>
              <a:rPr lang="sk-SK" sz="2400" dirty="0">
                <a:solidFill>
                  <a:srgbClr val="411817"/>
                </a:solidFill>
                <a:latin typeface="Century Gothic" pitchFamily="34" charset="0"/>
              </a:rPr>
            </a:br>
            <a:r>
              <a:rPr lang="sk-SK" sz="2400" dirty="0">
                <a:solidFill>
                  <a:srgbClr val="411817"/>
                </a:solidFill>
                <a:latin typeface="Century Gothic" pitchFamily="34" charset="0"/>
              </a:rPr>
              <a:t>NA ČÍSLO OTÁZKY.</a:t>
            </a:r>
          </a:p>
        </p:txBody>
      </p:sp>
      <p:sp>
        <p:nvSpPr>
          <p:cNvPr id="10" name="Tlačidlo akcie: Dopredu alebo Ďalej 9">
            <a:hlinkClick r:id="" action="ppaction://hlinkshowjump?jump=nextslide" highlightClick="1"/>
          </p:cNvPr>
          <p:cNvSpPr/>
          <p:nvPr/>
        </p:nvSpPr>
        <p:spPr>
          <a:xfrm>
            <a:off x="7452320" y="6093296"/>
            <a:ext cx="1080120" cy="360040"/>
          </a:xfrm>
          <a:prstGeom prst="actionButtonForwardNext">
            <a:avLst/>
          </a:prstGeom>
          <a:solidFill>
            <a:srgbClr val="D6989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l_fi" descr="http://www.todoperaweb.com.ar/img/mozart%20famili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916832"/>
            <a:ext cx="540060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" name="Obdĺžnik 1"/>
          <p:cNvSpPr/>
          <p:nvPr/>
        </p:nvSpPr>
        <p:spPr>
          <a:xfrm>
            <a:off x="755576" y="404664"/>
            <a:ext cx="7776864" cy="122413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Vo Viedni som skomponoval</a:t>
            </a:r>
            <a:b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operu </a:t>
            </a:r>
            <a:r>
              <a:rPr lang="sk-SK" sz="2600" dirty="0" err="1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bufffu</a:t>
            </a:r>
            <a: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 </a:t>
            </a:r>
            <a:r>
              <a:rPr lang="sk-SK" sz="2600" dirty="0" err="1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Figarova</a:t>
            </a:r>
            <a: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 svadba.</a:t>
            </a:r>
            <a:b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Aká je to opera?</a:t>
            </a:r>
            <a:endParaRPr lang="sk-SK" sz="2600" dirty="0">
              <a:solidFill>
                <a:schemeClr val="bg2">
                  <a:lumMod val="10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3" name="Obrázok 2" descr="http://z.about.com/d/classicalmusic/1/0/8/mozart_portrait.jpg"/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flipH="1">
            <a:off x="7812360" y="404664"/>
            <a:ext cx="1008112" cy="1224136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Tlačidlo akcie: Dopredu alebo Ďalej 3">
            <a:hlinkClick r:id="" action="ppaction://hlinkshowjump?jump=nextslide" highlightClick="1"/>
          </p:cNvPr>
          <p:cNvSpPr/>
          <p:nvPr/>
        </p:nvSpPr>
        <p:spPr>
          <a:xfrm>
            <a:off x="7884368" y="404664"/>
            <a:ext cx="1042416" cy="1152128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bdĺžnik 5"/>
          <p:cNvSpPr/>
          <p:nvPr/>
        </p:nvSpPr>
        <p:spPr>
          <a:xfrm>
            <a:off x="683568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komická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683568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27585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vážna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vál 15"/>
          <p:cNvSpPr/>
          <p:nvPr/>
        </p:nvSpPr>
        <p:spPr>
          <a:xfrm>
            <a:off x="395536" y="476672"/>
            <a:ext cx="914400" cy="1080120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latin typeface="Viner Hand ITC" pitchFamily="66" charset="0"/>
              </a:rPr>
              <a:t>9.</a:t>
            </a:r>
            <a:endParaRPr lang="sk-SK" sz="3200" dirty="0">
              <a:latin typeface="Viner Hand ITC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/>
      <p:bldP spid="6" grpId="1" animBg="1"/>
      <p:bldP spid="10" grpId="0"/>
      <p:bldP spid="10" grpId="1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l_fi" descr="http://www.todoperaweb.com.ar/img/mozart%20famili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916832"/>
            <a:ext cx="540060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" name="Obdĺžnik 1"/>
          <p:cNvSpPr/>
          <p:nvPr/>
        </p:nvSpPr>
        <p:spPr>
          <a:xfrm>
            <a:off x="755576" y="476672"/>
            <a:ext cx="7776864" cy="1008112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Ktorú operu som v roku 1787</a:t>
            </a:r>
            <a:br>
              <a:rPr lang="sk-SK" sz="28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8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skomponoval pre Prahu?</a:t>
            </a:r>
            <a:endParaRPr lang="sk-SK" sz="2800" dirty="0">
              <a:solidFill>
                <a:schemeClr val="bg2">
                  <a:lumMod val="10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3" name="Obrázok 2" descr="http://z.about.com/d/classicalmusic/1/0/8/mozart_portrait.jpg"/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flipH="1">
            <a:off x="7812360" y="404664"/>
            <a:ext cx="1008112" cy="1224136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Tlačidlo akcie: Dopredu alebo Ďalej 3">
            <a:hlinkClick r:id="" action="ppaction://hlinkshowjump?jump=nextslide" highlightClick="1"/>
          </p:cNvPr>
          <p:cNvSpPr/>
          <p:nvPr/>
        </p:nvSpPr>
        <p:spPr>
          <a:xfrm>
            <a:off x="7884368" y="404664"/>
            <a:ext cx="1042416" cy="1152128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bdĺžnik 6"/>
          <p:cNvSpPr/>
          <p:nvPr/>
        </p:nvSpPr>
        <p:spPr>
          <a:xfrm>
            <a:off x="683568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27585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Don </a:t>
            </a:r>
            <a:r>
              <a:rPr lang="sk-SK" sz="2000" b="1" dirty="0" err="1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Giovanni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Únos zo </a:t>
            </a:r>
            <a:r>
              <a:rPr lang="sk-SK" sz="2000" b="1" dirty="0" err="1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Serailu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vál 13"/>
          <p:cNvSpPr/>
          <p:nvPr/>
        </p:nvSpPr>
        <p:spPr>
          <a:xfrm>
            <a:off x="395536" y="476672"/>
            <a:ext cx="914400" cy="1080120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latin typeface="Viner Hand ITC" pitchFamily="66" charset="0"/>
              </a:rPr>
              <a:t>10.</a:t>
            </a:r>
            <a:endParaRPr lang="sk-SK" sz="3200" dirty="0">
              <a:latin typeface="Viner Hand ITC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8" grpId="0"/>
      <p:bldP spid="8" grpId="1" animBg="1"/>
      <p:bldP spid="11" grpId="0"/>
      <p:bldP spid="11" grpId="1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l_fi" descr="http://www.todoperaweb.com.ar/img/mozart%20famili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916832"/>
            <a:ext cx="540060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" name="Obdĺžnik 1"/>
          <p:cNvSpPr/>
          <p:nvPr/>
        </p:nvSpPr>
        <p:spPr>
          <a:xfrm>
            <a:off x="755576" y="476672"/>
            <a:ext cx="7776864" cy="115212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5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V mojej poslednej opere Čarovná flauta</a:t>
            </a:r>
            <a:br>
              <a:rPr lang="sk-SK" sz="25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5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znie ária Kráľovne</a:t>
            </a:r>
            <a:r>
              <a:rPr lang="sk-SK" sz="25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j noci.</a:t>
            </a:r>
            <a:br>
              <a:rPr lang="sk-SK" sz="25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5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Pre aký hlas som ju napísal?</a:t>
            </a:r>
            <a:endParaRPr lang="sk-SK" sz="2500" dirty="0">
              <a:solidFill>
                <a:schemeClr val="bg2">
                  <a:lumMod val="10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3" name="Obrázok 2" descr="http://z.about.com/d/classicalmusic/1/0/8/mozart_portrait.jpg"/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flipH="1">
            <a:off x="7812360" y="404664"/>
            <a:ext cx="1008112" cy="1224136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Tlačidlo akcie: Dopredu alebo Ďalej 3">
            <a:hlinkClick r:id="" action="ppaction://hlinkshowjump?jump=nextslide" highlightClick="1"/>
          </p:cNvPr>
          <p:cNvSpPr/>
          <p:nvPr/>
        </p:nvSpPr>
        <p:spPr>
          <a:xfrm>
            <a:off x="7884368" y="404664"/>
            <a:ext cx="1042416" cy="1152128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bdĺžnik 5"/>
          <p:cNvSpPr/>
          <p:nvPr/>
        </p:nvSpPr>
        <p:spPr>
          <a:xfrm>
            <a:off x="683568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dramatický alt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koloratúrny soprán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vál 11"/>
          <p:cNvSpPr/>
          <p:nvPr/>
        </p:nvSpPr>
        <p:spPr>
          <a:xfrm>
            <a:off x="395536" y="476672"/>
            <a:ext cx="914400" cy="1080120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latin typeface="Viner Hand ITC" pitchFamily="66" charset="0"/>
              </a:rPr>
              <a:t>11.</a:t>
            </a:r>
            <a:endParaRPr lang="sk-SK" sz="3200" dirty="0">
              <a:latin typeface="Viner Hand ITC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/>
      <p:bldP spid="6" grpId="1" animBg="1"/>
      <p:bldP spid="10" grpId="0"/>
      <p:bldP spid="10" grpId="1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l_fi" descr="http://www.todoperaweb.com.ar/img/mozart%20famili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916832"/>
            <a:ext cx="540060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" name="Obdĺžnik 1"/>
          <p:cNvSpPr/>
          <p:nvPr/>
        </p:nvSpPr>
        <p:spPr>
          <a:xfrm>
            <a:off x="755576" y="476672"/>
            <a:ext cx="7776864" cy="122413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2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Poslednou skladbou, ktorú som vytvoril, je</a:t>
            </a:r>
            <a:br>
              <a:rPr lang="sk-SK" sz="22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2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omša za mŕtvych. Po mojej smrti ju dokončil môj</a:t>
            </a:r>
            <a:br>
              <a:rPr lang="sk-SK" sz="22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2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žiak </a:t>
            </a:r>
            <a:r>
              <a:rPr lang="sk-SK" sz="2200" dirty="0" err="1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Süssmayer</a:t>
            </a:r>
            <a:r>
              <a:rPr lang="sk-SK" sz="22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. Ako sa táto skladba volá?</a:t>
            </a:r>
            <a:endParaRPr lang="sk-SK" sz="2200" dirty="0">
              <a:solidFill>
                <a:schemeClr val="bg2">
                  <a:lumMod val="1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err="1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Kyrie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err="1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Requiem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0" name="Ovál 9"/>
          <p:cNvSpPr/>
          <p:nvPr/>
        </p:nvSpPr>
        <p:spPr>
          <a:xfrm>
            <a:off x="395536" y="476672"/>
            <a:ext cx="914400" cy="1080120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600" dirty="0" smtClean="0">
                <a:latin typeface="Viner Hand ITC" pitchFamily="66" charset="0"/>
              </a:rPr>
              <a:t>12</a:t>
            </a:r>
            <a:r>
              <a:rPr lang="sk-SK" sz="3200" dirty="0" smtClean="0">
                <a:latin typeface="Viner Hand ITC" pitchFamily="66" charset="0"/>
              </a:rPr>
              <a:t>.</a:t>
            </a:r>
            <a:endParaRPr lang="sk-SK" sz="3200" dirty="0">
              <a:latin typeface="Viner Hand ITC" pitchFamily="66" charset="0"/>
            </a:endParaRPr>
          </a:p>
        </p:txBody>
      </p:sp>
      <p:pic>
        <p:nvPicPr>
          <p:cNvPr id="11" name="il_fi" descr="http://imagecache6.allposters.com/LRG/17/1751/AJT3D00Z.jpg"/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827584" y="548680"/>
            <a:ext cx="4608512" cy="5779740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2" name="BlokTextu 11"/>
          <p:cNvSpPr txBox="1"/>
          <p:nvPr/>
        </p:nvSpPr>
        <p:spPr>
          <a:xfrm>
            <a:off x="5940152" y="5949280"/>
            <a:ext cx="2640012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err="1">
                <a:solidFill>
                  <a:schemeClr val="bg2">
                    <a:lumMod val="25000"/>
                  </a:schemeClr>
                </a:solidFill>
                <a:latin typeface="Teen Light" pitchFamily="2" charset="-18"/>
                <a:cs typeface="+mn-cs"/>
              </a:rPr>
              <a:t>mgr.</a:t>
            </a:r>
            <a:r>
              <a:rPr lang="sk-SK" sz="2000" b="1" dirty="0">
                <a:solidFill>
                  <a:schemeClr val="bg2">
                    <a:lumMod val="25000"/>
                  </a:schemeClr>
                </a:solidFill>
                <a:latin typeface="Teen Light" pitchFamily="2" charset="-18"/>
                <a:cs typeface="+mn-cs"/>
              </a:rPr>
              <a:t> </a:t>
            </a:r>
            <a:r>
              <a:rPr lang="sk-SK" sz="2000" b="1" dirty="0" err="1">
                <a:solidFill>
                  <a:schemeClr val="bg2">
                    <a:lumMod val="25000"/>
                  </a:schemeClr>
                </a:solidFill>
                <a:latin typeface="Teen Light" pitchFamily="2" charset="-18"/>
                <a:cs typeface="+mn-cs"/>
              </a:rPr>
              <a:t>denisa</a:t>
            </a:r>
            <a:r>
              <a:rPr lang="sk-SK" sz="2000" b="1" dirty="0">
                <a:solidFill>
                  <a:schemeClr val="bg2">
                    <a:lumMod val="25000"/>
                  </a:schemeClr>
                </a:solidFill>
                <a:latin typeface="Teen Light" pitchFamily="2" charset="-18"/>
                <a:cs typeface="+mn-cs"/>
              </a:rPr>
              <a:t> </a:t>
            </a:r>
            <a:r>
              <a:rPr lang="sk-SK" sz="2000" b="1" dirty="0" err="1">
                <a:solidFill>
                  <a:schemeClr val="bg2">
                    <a:lumMod val="25000"/>
                  </a:schemeClr>
                </a:solidFill>
                <a:latin typeface="Teen Light" pitchFamily="2" charset="-18"/>
                <a:cs typeface="+mn-cs"/>
              </a:rPr>
              <a:t>sviatková</a:t>
            </a:r>
            <a:endParaRPr lang="sk-SK" sz="2000" b="1" dirty="0">
              <a:solidFill>
                <a:schemeClr val="bg2">
                  <a:lumMod val="25000"/>
                </a:schemeClr>
              </a:solidFill>
              <a:latin typeface="Teen Light" pitchFamily="2" charset="-18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8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7" grpId="0"/>
      <p:bldP spid="7" grpId="1" animBg="1"/>
      <p:bldP spid="9" grpId="0"/>
      <p:bldP spid="9" grpId="1" animBg="1"/>
      <p:bldP spid="10" grpId="0" animBg="1"/>
      <p:bldP spid="10" grpId="1" animBg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il_fi" descr="http://www.todoperaweb.com.ar/img/mozart%20famili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916832"/>
            <a:ext cx="540060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9" name="Obdĺžnik 28"/>
          <p:cNvSpPr/>
          <p:nvPr/>
        </p:nvSpPr>
        <p:spPr>
          <a:xfrm>
            <a:off x="755576" y="548680"/>
            <a:ext cx="7776864" cy="9144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Do ktorého vývojového obdobia</a:t>
            </a:r>
            <a:br>
              <a:rPr lang="sk-SK" sz="28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8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som zaradený?</a:t>
            </a:r>
            <a:endParaRPr lang="sk-SK" sz="2800" dirty="0">
              <a:solidFill>
                <a:schemeClr val="bg2">
                  <a:lumMod val="10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2" name="Obrázok 1" descr="http://z.about.com/d/classicalmusic/1/0/8/mozart_portrait.jpg"/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flipH="1">
            <a:off x="7812360" y="404664"/>
            <a:ext cx="1008112" cy="1224136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" name="Tlačidlo akcie: Dopredu alebo Ďalej 2">
            <a:hlinkClick r:id="" action="ppaction://hlinkshowjump?jump=nextslide" highlightClick="1"/>
          </p:cNvPr>
          <p:cNvSpPr/>
          <p:nvPr/>
        </p:nvSpPr>
        <p:spPr>
          <a:xfrm>
            <a:off x="7884368" y="404664"/>
            <a:ext cx="1042416" cy="1152128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5" name="Obdĺžnik 4"/>
          <p:cNvSpPr/>
          <p:nvPr/>
        </p:nvSpPr>
        <p:spPr>
          <a:xfrm>
            <a:off x="683568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275856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5868144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683568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275856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5868144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683568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5868144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683568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327585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5868144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b="1" dirty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v</a:t>
            </a:r>
            <a:r>
              <a:rPr lang="sk-SK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iedenský klasicizmus</a:t>
            </a:r>
            <a:endParaRPr lang="sk-SK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5868144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683568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raný</a:t>
            </a:r>
            <a:br>
              <a:rPr lang="sk-SK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</a:br>
            <a:r>
              <a:rPr lang="sk-SK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romantizmus</a:t>
            </a:r>
            <a:endParaRPr lang="sk-SK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2" name="Obdĺžnik 21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3" name="Obdĺžnik 22"/>
          <p:cNvSpPr/>
          <p:nvPr/>
        </p:nvSpPr>
        <p:spPr>
          <a:xfrm>
            <a:off x="683568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4" name="Obdĺžnik 23"/>
          <p:cNvSpPr/>
          <p:nvPr/>
        </p:nvSpPr>
        <p:spPr>
          <a:xfrm>
            <a:off x="3275856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5" name="Obdĺžnik 24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6" name="Obdĺžnik 25"/>
          <p:cNvSpPr/>
          <p:nvPr/>
        </p:nvSpPr>
        <p:spPr>
          <a:xfrm>
            <a:off x="683568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7" name="Obdĺžnik 26"/>
          <p:cNvSpPr/>
          <p:nvPr/>
        </p:nvSpPr>
        <p:spPr>
          <a:xfrm>
            <a:off x="3275856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8" name="Obdĺžnik 27"/>
          <p:cNvSpPr/>
          <p:nvPr/>
        </p:nvSpPr>
        <p:spPr>
          <a:xfrm>
            <a:off x="5868144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0" name="Ovál 29"/>
          <p:cNvSpPr/>
          <p:nvPr/>
        </p:nvSpPr>
        <p:spPr>
          <a:xfrm>
            <a:off x="395536" y="476672"/>
            <a:ext cx="914400" cy="1080120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latin typeface="Viner Hand ITC" pitchFamily="66" charset="0"/>
              </a:rPr>
              <a:t>1.</a:t>
            </a:r>
            <a:endParaRPr lang="sk-SK" sz="3200" dirty="0">
              <a:latin typeface="Viner Hand ITC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29" grpId="0" animBg="1"/>
      <p:bldP spid="3" grpId="0"/>
      <p:bldP spid="16" grpId="0" animBg="1"/>
      <p:bldP spid="16" grpId="1" animBg="1"/>
      <p:bldP spid="20" grpId="0" animBg="1"/>
      <p:bldP spid="20" grpId="1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il_fi" descr="http://www.todoperaweb.com.ar/img/mozart%20famili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916832"/>
            <a:ext cx="540060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" name="Obdĺžnik 1"/>
          <p:cNvSpPr/>
          <p:nvPr/>
        </p:nvSpPr>
        <p:spPr>
          <a:xfrm>
            <a:off x="755576" y="476672"/>
            <a:ext cx="7776864" cy="1152128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Bol som zázračné dieťa a s otcom a</a:t>
            </a:r>
            <a:br>
              <a:rPr lang="sk-SK" sz="24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4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so sestrou som koncertoval v celej Európe.</a:t>
            </a:r>
            <a:br>
              <a:rPr lang="sk-SK" sz="24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4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Koľkoročný som išiel na prvú koncertnú cestu?</a:t>
            </a:r>
            <a:endParaRPr lang="sk-SK" sz="2400" dirty="0">
              <a:solidFill>
                <a:schemeClr val="bg2">
                  <a:lumMod val="10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3" name="Obrázok 2" descr="http://z.about.com/d/classicalmusic/1/0/8/mozart_portrait.jpg"/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flipH="1">
            <a:off x="7812360" y="404664"/>
            <a:ext cx="1008112" cy="1224136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Tlačidlo akcie: Dopredu alebo Ďalej 3">
            <a:hlinkClick r:id="" action="ppaction://hlinkshowjump?jump=nextslide" highlightClick="1"/>
          </p:cNvPr>
          <p:cNvSpPr/>
          <p:nvPr/>
        </p:nvSpPr>
        <p:spPr>
          <a:xfrm>
            <a:off x="7884368" y="404664"/>
            <a:ext cx="1042416" cy="1152128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bdĺžnik 5"/>
          <p:cNvSpPr/>
          <p:nvPr/>
        </p:nvSpPr>
        <p:spPr>
          <a:xfrm>
            <a:off x="683568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275856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683568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šesťročný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3275856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5868144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683568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868144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683568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327585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5868144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jedenásťročný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2" name="Obdĺžnik 21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3" name="Obdĺžnik 22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4" name="Obdĺžnik 23"/>
          <p:cNvSpPr/>
          <p:nvPr/>
        </p:nvSpPr>
        <p:spPr>
          <a:xfrm>
            <a:off x="683568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5" name="Obdĺžnik 24"/>
          <p:cNvSpPr/>
          <p:nvPr/>
        </p:nvSpPr>
        <p:spPr>
          <a:xfrm>
            <a:off x="3275856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6" name="Obdĺžnik 25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7" name="Obdĺžnik 26"/>
          <p:cNvSpPr/>
          <p:nvPr/>
        </p:nvSpPr>
        <p:spPr>
          <a:xfrm>
            <a:off x="683568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8" name="Obdĺžnik 27"/>
          <p:cNvSpPr/>
          <p:nvPr/>
        </p:nvSpPr>
        <p:spPr>
          <a:xfrm>
            <a:off x="3275856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9" name="Obdĺžnik 28"/>
          <p:cNvSpPr/>
          <p:nvPr/>
        </p:nvSpPr>
        <p:spPr>
          <a:xfrm>
            <a:off x="5868144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0" name="Ovál 29"/>
          <p:cNvSpPr/>
          <p:nvPr/>
        </p:nvSpPr>
        <p:spPr>
          <a:xfrm>
            <a:off x="395536" y="476672"/>
            <a:ext cx="914400" cy="1080120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latin typeface="Viner Hand ITC" pitchFamily="66" charset="0"/>
              </a:rPr>
              <a:t>2.</a:t>
            </a:r>
            <a:endParaRPr lang="sk-SK" sz="3200" dirty="0">
              <a:latin typeface="Viner Hand ITC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9" grpId="0" animBg="1"/>
      <p:bldP spid="9" grpId="1" animBg="1"/>
      <p:bldP spid="20" grpId="0" animBg="1"/>
      <p:bldP spid="20" grpId="1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il_fi" descr="http://www.todoperaweb.com.ar/img/mozart%20famili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916832"/>
            <a:ext cx="540060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" name="Obdĺžnik 1"/>
          <p:cNvSpPr/>
          <p:nvPr/>
        </p:nvSpPr>
        <p:spPr>
          <a:xfrm>
            <a:off x="755576" y="548680"/>
            <a:ext cx="7776864" cy="936104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Štrnásťročný som získal titul Rytier</a:t>
            </a:r>
            <a:br>
              <a:rPr lang="sk-SK" sz="28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8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zlatej ostrohy. Kto mi ho prepožičal?</a:t>
            </a:r>
            <a:endParaRPr lang="sk-SK" sz="2800" dirty="0">
              <a:solidFill>
                <a:schemeClr val="bg2">
                  <a:lumMod val="10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3" name="Obrázok 2" descr="http://z.about.com/d/classicalmusic/1/0/8/mozart_portrait.jpg"/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flipH="1">
            <a:off x="7812360" y="404664"/>
            <a:ext cx="1008112" cy="1224136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Tlačidlo akcie: Dopredu alebo Ďalej 3">
            <a:hlinkClick r:id="" action="ppaction://hlinkshowjump?jump=nextslide" highlightClick="1"/>
          </p:cNvPr>
          <p:cNvSpPr/>
          <p:nvPr/>
        </p:nvSpPr>
        <p:spPr>
          <a:xfrm>
            <a:off x="7884368" y="404664"/>
            <a:ext cx="1042416" cy="1152128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bdĺžnik 5"/>
          <p:cNvSpPr/>
          <p:nvPr/>
        </p:nvSpPr>
        <p:spPr>
          <a:xfrm>
            <a:off x="683568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275856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3275856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cisár Jozef II.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5868144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683568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868144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683568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327585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2" name="Obdĺžnik 21"/>
          <p:cNvSpPr/>
          <p:nvPr/>
        </p:nvSpPr>
        <p:spPr>
          <a:xfrm>
            <a:off x="683568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3" name="Obdĺžnik 22"/>
          <p:cNvSpPr/>
          <p:nvPr/>
        </p:nvSpPr>
        <p:spPr>
          <a:xfrm>
            <a:off x="3275856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4" name="Obdĺžnik 23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5" name="Obdĺžnik 24"/>
          <p:cNvSpPr/>
          <p:nvPr/>
        </p:nvSpPr>
        <p:spPr>
          <a:xfrm>
            <a:off x="683568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6" name="Obdĺžnik 25"/>
          <p:cNvSpPr/>
          <p:nvPr/>
        </p:nvSpPr>
        <p:spPr>
          <a:xfrm>
            <a:off x="3275856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7" name="Obdĺžnik 26"/>
          <p:cNvSpPr/>
          <p:nvPr/>
        </p:nvSpPr>
        <p:spPr>
          <a:xfrm>
            <a:off x="5868144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pápež Kliment VI.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8" name="Ovál 27"/>
          <p:cNvSpPr/>
          <p:nvPr/>
        </p:nvSpPr>
        <p:spPr>
          <a:xfrm>
            <a:off x="395536" y="476672"/>
            <a:ext cx="914400" cy="1080120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latin typeface="Viner Hand ITC" pitchFamily="66" charset="0"/>
              </a:rPr>
              <a:t>3.</a:t>
            </a:r>
            <a:endParaRPr lang="sk-SK" sz="3200" dirty="0">
              <a:latin typeface="Viner Hand ITC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0" grpId="0"/>
      <p:bldP spid="10" grpId="1" animBg="1"/>
      <p:bldP spid="27" grpId="0"/>
      <p:bldP spid="27" grpId="1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il_fi" descr="http://www.todoperaweb.com.ar/img/mozart%20famili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916832"/>
            <a:ext cx="540060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" name="Obdĺžnik 1"/>
          <p:cNvSpPr/>
          <p:nvPr/>
        </p:nvSpPr>
        <p:spPr>
          <a:xfrm>
            <a:off x="755576" y="548680"/>
            <a:ext cx="7776864" cy="936104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3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Mal môj zamestnávateľ (salzburský arcibiskup) pochopenie pre moje koncertné cesty?</a:t>
            </a:r>
            <a:endParaRPr lang="sk-SK" sz="2300" dirty="0">
              <a:solidFill>
                <a:schemeClr val="bg2">
                  <a:lumMod val="10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3" name="Obrázok 2" descr="http://z.about.com/d/classicalmusic/1/0/8/mozart_portrait.jpg"/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flipH="1">
            <a:off x="7812360" y="404664"/>
            <a:ext cx="1008112" cy="1224136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Tlačidlo akcie: Dopredu alebo Ďalej 3">
            <a:hlinkClick r:id="" action="ppaction://hlinkshowjump?jump=nextslide" highlightClick="1"/>
          </p:cNvPr>
          <p:cNvSpPr/>
          <p:nvPr/>
        </p:nvSpPr>
        <p:spPr>
          <a:xfrm>
            <a:off x="7884368" y="404664"/>
            <a:ext cx="1042416" cy="1152128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bdĺžnik 5"/>
          <p:cNvSpPr/>
          <p:nvPr/>
        </p:nvSpPr>
        <p:spPr>
          <a:xfrm>
            <a:off x="683568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nie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275856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5868144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683568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5868144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áno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683568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327585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683568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3275856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2" name="Obdĺžnik 21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3" name="Obdĺžnik 22"/>
          <p:cNvSpPr/>
          <p:nvPr/>
        </p:nvSpPr>
        <p:spPr>
          <a:xfrm>
            <a:off x="683568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4" name="Obdĺžnik 23"/>
          <p:cNvSpPr/>
          <p:nvPr/>
        </p:nvSpPr>
        <p:spPr>
          <a:xfrm>
            <a:off x="3275856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6" name="Ovál 25"/>
          <p:cNvSpPr/>
          <p:nvPr/>
        </p:nvSpPr>
        <p:spPr>
          <a:xfrm>
            <a:off x="395536" y="476672"/>
            <a:ext cx="914400" cy="1080120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latin typeface="Viner Hand ITC" pitchFamily="66" charset="0"/>
              </a:rPr>
              <a:t>4.</a:t>
            </a:r>
            <a:endParaRPr lang="sk-SK" sz="3200" dirty="0">
              <a:latin typeface="Viner Hand ITC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/>
      <p:bldP spid="6" grpId="1" animBg="1"/>
      <p:bldP spid="13" grpId="0"/>
      <p:bldP spid="13" grpId="1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l_fi" descr="http://www.todoperaweb.com.ar/img/mozart%20famili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916832"/>
            <a:ext cx="540060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" name="Obdĺžnik 1"/>
          <p:cNvSpPr/>
          <p:nvPr/>
        </p:nvSpPr>
        <p:spPr>
          <a:xfrm>
            <a:off x="755576" y="548680"/>
            <a:ext cx="7776864" cy="936104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8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Ktorá žena sa stala</a:t>
            </a:r>
            <a:br>
              <a:rPr lang="sk-SK" sz="28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8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mojou manželkou?</a:t>
            </a:r>
            <a:endParaRPr lang="sk-SK" sz="2800" dirty="0">
              <a:solidFill>
                <a:schemeClr val="bg2">
                  <a:lumMod val="10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3" name="Obrázok 2" descr="http://z.about.com/d/classicalmusic/1/0/8/mozart_portrait.jpg"/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flipH="1">
            <a:off x="7812360" y="404664"/>
            <a:ext cx="1008112" cy="1224136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Tlačidlo akcie: Dopredu alebo Ďalej 3">
            <a:hlinkClick r:id="" action="ppaction://hlinkshowjump?jump=nextslide" highlightClick="1"/>
          </p:cNvPr>
          <p:cNvSpPr/>
          <p:nvPr/>
        </p:nvSpPr>
        <p:spPr>
          <a:xfrm>
            <a:off x="7884368" y="404664"/>
            <a:ext cx="1042416" cy="1152128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bdĺžnik 6"/>
          <p:cNvSpPr/>
          <p:nvPr/>
        </p:nvSpPr>
        <p:spPr>
          <a:xfrm>
            <a:off x="3275856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b="1" dirty="0" err="1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Constanza</a:t>
            </a:r>
            <a:r>
              <a:rPr lang="sk-SK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 Weberová</a:t>
            </a:r>
            <a:endParaRPr lang="sk-SK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5868144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683568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683568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327585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683568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b="1" dirty="0" err="1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Aloysia</a:t>
            </a:r>
            <a:r>
              <a:rPr lang="sk-SK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 Weberová</a:t>
            </a:r>
            <a:endParaRPr lang="sk-SK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3275856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2" name="Obdĺžnik 21"/>
          <p:cNvSpPr/>
          <p:nvPr/>
        </p:nvSpPr>
        <p:spPr>
          <a:xfrm>
            <a:off x="683568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3" name="Obdĺžnik 22"/>
          <p:cNvSpPr/>
          <p:nvPr/>
        </p:nvSpPr>
        <p:spPr>
          <a:xfrm>
            <a:off x="3275856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4" name="Ovál 23"/>
          <p:cNvSpPr/>
          <p:nvPr/>
        </p:nvSpPr>
        <p:spPr>
          <a:xfrm>
            <a:off x="395536" y="476672"/>
            <a:ext cx="914400" cy="1080120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latin typeface="Viner Hand ITC" pitchFamily="66" charset="0"/>
              </a:rPr>
              <a:t>5.</a:t>
            </a:r>
            <a:endParaRPr lang="sk-SK" sz="3200" dirty="0">
              <a:latin typeface="Viner Hand ITC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7" grpId="0"/>
      <p:bldP spid="7" grpId="1" animBg="1"/>
      <p:bldP spid="19" grpId="0"/>
      <p:bldP spid="19" grpId="1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l_fi" descr="http://www.todoperaweb.com.ar/img/mozart%20famili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916832"/>
            <a:ext cx="540060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" name="Obdĺžnik 1"/>
          <p:cNvSpPr/>
          <p:nvPr/>
        </p:nvSpPr>
        <p:spPr>
          <a:xfrm>
            <a:off x="755576" y="404664"/>
            <a:ext cx="7776864" cy="122413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Skomponoval som skladby pre sólový</a:t>
            </a:r>
            <a:b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klavír (napr. Turecký pochod).</a:t>
            </a:r>
            <a:b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Ako takéto skladby voláme?</a:t>
            </a:r>
            <a:endParaRPr lang="sk-SK" sz="2600" dirty="0">
              <a:solidFill>
                <a:schemeClr val="bg2">
                  <a:lumMod val="10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3" name="Obrázok 2" descr="http://z.about.com/d/classicalmusic/1/0/8/mozart_portrait.jpg"/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flipH="1">
            <a:off x="7812360" y="404664"/>
            <a:ext cx="1008112" cy="1224136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Tlačidlo akcie: Dopredu alebo Ďalej 3">
            <a:hlinkClick r:id="" action="ppaction://hlinkshowjump?jump=nextslide" highlightClick="1"/>
          </p:cNvPr>
          <p:cNvSpPr/>
          <p:nvPr/>
        </p:nvSpPr>
        <p:spPr>
          <a:xfrm>
            <a:off x="7884368" y="404664"/>
            <a:ext cx="1042416" cy="1152128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Obdĺžnik 6"/>
          <p:cNvSpPr/>
          <p:nvPr/>
        </p:nvSpPr>
        <p:spPr>
          <a:xfrm>
            <a:off x="5868144" y="184482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sonáta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242088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suita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683568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683568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327585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3275856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683568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3275856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2" name="Ovál 21"/>
          <p:cNvSpPr/>
          <p:nvPr/>
        </p:nvSpPr>
        <p:spPr>
          <a:xfrm>
            <a:off x="395536" y="476672"/>
            <a:ext cx="914400" cy="1080120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latin typeface="Viner Hand ITC" pitchFamily="66" charset="0"/>
              </a:rPr>
              <a:t>6.</a:t>
            </a:r>
            <a:endParaRPr lang="sk-SK" sz="3200" dirty="0">
              <a:latin typeface="Viner Hand ITC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7" grpId="0"/>
      <p:bldP spid="7" grpId="1" animBg="1"/>
      <p:bldP spid="8" grpId="0"/>
      <p:bldP spid="8" grpId="1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il_fi" descr="http://www.todoperaweb.com.ar/img/mozart%20famili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916832"/>
            <a:ext cx="540060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" name="Obdĺžnik 1"/>
          <p:cNvSpPr/>
          <p:nvPr/>
        </p:nvSpPr>
        <p:spPr>
          <a:xfrm>
            <a:off x="755576" y="404664"/>
            <a:ext cx="7776864" cy="122413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Vytvoril som aj skladby pre orchester</a:t>
            </a:r>
            <a:b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(napr. </a:t>
            </a:r>
            <a:r>
              <a:rPr lang="sk-SK" sz="2600" dirty="0" err="1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Jupiterská</a:t>
            </a:r>
            <a: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, Parížska, </a:t>
            </a:r>
            <a:r>
              <a:rPr lang="sk-SK" sz="2600" dirty="0" err="1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Haffnerova</a:t>
            </a:r>
            <a: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).</a:t>
            </a:r>
            <a:b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Ako sa táto hudobná forma volá?</a:t>
            </a:r>
            <a:endParaRPr lang="sk-SK" sz="2600" dirty="0">
              <a:solidFill>
                <a:schemeClr val="bg2">
                  <a:lumMod val="10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3" name="Obrázok 2" descr="http://z.about.com/d/classicalmusic/1/0/8/mozart_portrait.jpg"/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flipH="1">
            <a:off x="7812360" y="404664"/>
            <a:ext cx="1008112" cy="1224136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Tlačidlo akcie: Dopredu alebo Ďalej 3">
            <a:hlinkClick r:id="" action="ppaction://hlinkshowjump?jump=nextslide" highlightClick="1"/>
          </p:cNvPr>
          <p:cNvSpPr/>
          <p:nvPr/>
        </p:nvSpPr>
        <p:spPr>
          <a:xfrm>
            <a:off x="7884368" y="404664"/>
            <a:ext cx="1042416" cy="1152128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Obdĺžnik 7"/>
          <p:cNvSpPr/>
          <p:nvPr/>
        </p:nvSpPr>
        <p:spPr>
          <a:xfrm>
            <a:off x="683568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683568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27585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3275856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symfónia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683568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opera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3275856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0" name="Ovál 19"/>
          <p:cNvSpPr/>
          <p:nvPr/>
        </p:nvSpPr>
        <p:spPr>
          <a:xfrm>
            <a:off x="395536" y="476672"/>
            <a:ext cx="914400" cy="1080120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latin typeface="Viner Hand ITC" pitchFamily="66" charset="0"/>
              </a:rPr>
              <a:t>7.</a:t>
            </a:r>
            <a:endParaRPr lang="sk-SK" sz="3200" dirty="0">
              <a:latin typeface="Viner Hand ITC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6" grpId="0"/>
      <p:bldP spid="16" grpId="1" animBg="1"/>
      <p:bldP spid="18" grpId="0"/>
      <p:bldP spid="18" grpId="1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l_fi" descr="http://www.todoperaweb.com.ar/img/mozart%20famili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916832"/>
            <a:ext cx="540060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" name="Obdĺžnik 1"/>
          <p:cNvSpPr/>
          <p:nvPr/>
        </p:nvSpPr>
        <p:spPr>
          <a:xfrm>
            <a:off x="755576" y="404664"/>
            <a:ext cx="7776864" cy="1224136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chemeClr val="accent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Mojou najznámejšou skladbou je serenáda (nočná hudba s ľúbostnou tematikou).</a:t>
            </a:r>
            <a:b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</a:br>
            <a:r>
              <a:rPr lang="sk-SK" sz="2600" dirty="0" smtClean="0">
                <a:solidFill>
                  <a:schemeClr val="bg2">
                    <a:lumMod val="10000"/>
                  </a:schemeClr>
                </a:solidFill>
                <a:latin typeface="Century Gothic" pitchFamily="34" charset="0"/>
              </a:rPr>
              <a:t>Vieš jej názov?</a:t>
            </a:r>
            <a:endParaRPr lang="sk-SK" sz="2600" dirty="0">
              <a:solidFill>
                <a:schemeClr val="bg2">
                  <a:lumMod val="10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3" name="Obrázok 2" descr="http://z.about.com/d/classicalmusic/1/0/8/mozart_portrait.jpg"/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 flipH="1">
            <a:off x="7812360" y="404664"/>
            <a:ext cx="1008112" cy="1224136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Tlačidlo akcie: Dopredu alebo Ďalej 3">
            <a:hlinkClick r:id="" action="ppaction://hlinkshowjump?jump=nextslide" highlightClick="1"/>
          </p:cNvPr>
          <p:cNvSpPr/>
          <p:nvPr/>
        </p:nvSpPr>
        <p:spPr>
          <a:xfrm>
            <a:off x="7884368" y="404664"/>
            <a:ext cx="1042416" cy="1152128"/>
          </a:xfrm>
          <a:prstGeom prst="actionButtonForwardNex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6" name="Obdĺžnik 5"/>
          <p:cNvSpPr/>
          <p:nvPr/>
        </p:nvSpPr>
        <p:spPr>
          <a:xfrm>
            <a:off x="683568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Malá nočná hudba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683568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275856" y="3573016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3275856" y="5877272"/>
            <a:ext cx="2592288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1">
                    <a:lumMod val="65000"/>
                  </a:schemeClr>
                </a:solidFill>
                <a:latin typeface="Century Gothic" pitchFamily="34" charset="0"/>
              </a:rPr>
              <a:t>Noc na Lysej hore</a:t>
            </a: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8" name="Ovál 17"/>
          <p:cNvSpPr/>
          <p:nvPr/>
        </p:nvSpPr>
        <p:spPr>
          <a:xfrm>
            <a:off x="395536" y="476672"/>
            <a:ext cx="914400" cy="1080120"/>
          </a:xfrm>
          <a:prstGeom prst="ellipse">
            <a:avLst/>
          </a:prstGeom>
          <a:solidFill>
            <a:schemeClr val="bg2">
              <a:lumMod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latin typeface="Viner Hand ITC" pitchFamily="66" charset="0"/>
              </a:rPr>
              <a:t>8.</a:t>
            </a:r>
            <a:endParaRPr lang="sk-SK" sz="3200" dirty="0">
              <a:latin typeface="Viner Hand ITC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F2F2D"/>
                                      </p:to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7" grpId="0"/>
      <p:bldP spid="7" grpId="1" animBg="1"/>
      <p:bldP spid="17" grpId="0"/>
      <p:bldP spid="17" grpId="1" animBg="1"/>
      <p:bldP spid="18" grpId="0" animBg="1"/>
    </p:bld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157</Words>
  <Application>Microsoft Office PowerPoint</Application>
  <PresentationFormat>Prezentácia na obrazovke (4:3)</PresentationFormat>
  <Paragraphs>52</Paragraphs>
  <Slides>13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4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Sviatková</dc:creator>
  <cp:lastModifiedBy>Sviatková</cp:lastModifiedBy>
  <cp:revision>26</cp:revision>
  <dcterms:created xsi:type="dcterms:W3CDTF">2010-09-01T20:26:55Z</dcterms:created>
  <dcterms:modified xsi:type="dcterms:W3CDTF">2010-09-02T19:37:14Z</dcterms:modified>
</cp:coreProperties>
</file>