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88" r:id="rId4"/>
    <p:sldId id="259" r:id="rId5"/>
    <p:sldId id="284" r:id="rId6"/>
    <p:sldId id="282" r:id="rId7"/>
    <p:sldId id="273" r:id="rId8"/>
    <p:sldId id="258" r:id="rId9"/>
    <p:sldId id="278" r:id="rId10"/>
    <p:sldId id="280" r:id="rId11"/>
    <p:sldId id="283" r:id="rId12"/>
    <p:sldId id="285" r:id="rId13"/>
    <p:sldId id="286" r:id="rId14"/>
    <p:sldId id="268" r:id="rId15"/>
    <p:sldId id="264" r:id="rId16"/>
    <p:sldId id="271" r:id="rId17"/>
    <p:sldId id="269" r:id="rId18"/>
    <p:sldId id="260" r:id="rId19"/>
    <p:sldId id="263" r:id="rId20"/>
    <p:sldId id="265" r:id="rId21"/>
    <p:sldId id="261" r:id="rId22"/>
    <p:sldId id="270" r:id="rId23"/>
    <p:sldId id="257" r:id="rId24"/>
    <p:sldId id="287" r:id="rId25"/>
    <p:sldId id="276" r:id="rId26"/>
    <p:sldId id="279" r:id="rId27"/>
    <p:sldId id="267" r:id="rId28"/>
    <p:sldId id="277" r:id="rId29"/>
    <p:sldId id="272" r:id="rId30"/>
    <p:sldId id="281" r:id="rId31"/>
    <p:sldId id="289" r:id="rId32"/>
    <p:sldId id="275" r:id="rId33"/>
    <p:sldId id="290" r:id="rId34"/>
    <p:sldId id="291" r:id="rId35"/>
    <p:sldId id="292" r:id="rId36"/>
    <p:sldId id="262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xdlm0hadxp+jlQWDhSyRA" hashData="yWfsBRoBGjBWCwRCrPYK3NFpeM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671"/>
    <a:srgbClr val="DE6CA7"/>
    <a:srgbClr val="EE6CA7"/>
    <a:srgbClr val="F07AAF"/>
    <a:srgbClr val="F07AA4"/>
    <a:srgbClr val="F871AE"/>
    <a:srgbClr val="FF71AE"/>
    <a:srgbClr val="F671AE"/>
    <a:srgbClr val="C7F462"/>
    <a:srgbClr val="98C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BC75-CBA6-4F02-A906-1BD487507C76}" type="datetimeFigureOut">
              <a:rPr lang="sk-SK" smtClean="0"/>
              <a:pPr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8C6B-FA42-4206-B708-46846D95CD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DOj2jBUKW0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fhNrqc6yvTU" TargetMode="External"/><Relationship Id="rId4" Type="http://schemas.openxmlformats.org/officeDocument/2006/relationships/hyperlink" Target="http://www.youtube.com/watch?v=Cb8luHdpR8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Z9ALiADrJro" TargetMode="External"/><Relationship Id="rId5" Type="http://schemas.openxmlformats.org/officeDocument/2006/relationships/hyperlink" Target="http://www.youtube.com/watch?v=MjOMcBpEocs" TargetMode="Externa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Ej1zMxbhOO0" TargetMode="Externa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XGONt31qEs&amp;list=PL94B1BFF0584531CB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-wfhZepvWQ&amp;list=PL94B1BFF0584531CB" TargetMode="Externa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4-L6rEm0rn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jeNsr_nQEfE" TargetMode="Externa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www.youtube.com/watch?v=gRdfX7ut8gw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X_B4iljTugo" TargetMode="External"/><Relationship Id="rId5" Type="http://schemas.openxmlformats.org/officeDocument/2006/relationships/hyperlink" Target="http://www.youtube.com/watch?v=XPNYLKGxDGY" TargetMode="Externa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uy3LBQNLo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http://www.youtube.com/watch?v=RoNQrGxm6Vk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Tgnf_zC8lag" TargetMode="External"/><Relationship Id="rId5" Type="http://schemas.openxmlformats.org/officeDocument/2006/relationships/hyperlink" Target="http://www.youtube.com/watch?v=IuEFm84s4oI" TargetMode="Externa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F1eIZPxfx-I" TargetMode="External"/><Relationship Id="rId4" Type="http://schemas.openxmlformats.org/officeDocument/2006/relationships/hyperlink" Target="http://www.youtube.com/watch?v=rFxqpAKuMO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FluiQbhIJJM" TargetMode="External"/><Relationship Id="rId5" Type="http://schemas.openxmlformats.org/officeDocument/2006/relationships/hyperlink" Target="http://www.youtube.com/watch?v=aDO3u7RFhUs" TargetMode="External"/><Relationship Id="rId4" Type="http://schemas.openxmlformats.org/officeDocument/2006/relationships/hyperlink" Target="http://www.youtube.com/watch?v=963W5UFh8W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QSSlKozOSlA" TargetMode="External"/><Relationship Id="rId5" Type="http://schemas.openxmlformats.org/officeDocument/2006/relationships/hyperlink" Target="http://www.youtube.com/watch?v=YNvfAX2Dx3k" TargetMode="Externa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H4A8FLbv4TQ" TargetMode="Externa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hyperlink" Target="http://www.youtube.com/watch?v=brZosq9aA5U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CgBV2xWoTro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www.youtube.com/watch?v=k4YSbe3Oe8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vsWdjH2i4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-bGBATc6fDw" TargetMode="Externa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zCOgtP1kGVU" TargetMode="External"/><Relationship Id="rId5" Type="http://schemas.openxmlformats.org/officeDocument/2006/relationships/hyperlink" Target="http://www.youtube.com/watch?v=EJlY1M65Xao" TargetMode="Externa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GD2qct3TTN4" TargetMode="Externa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eiqS1P53Fw" TargetMode="Externa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k7qRN1uJP7A" TargetMode="Externa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eh9WayN7R-s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hyperlink" Target="http://www.youtube.com/watch?v=HmBEWkUWeo8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AjU2tv3qRLc" TargetMode="External"/><Relationship Id="rId5" Type="http://schemas.openxmlformats.org/officeDocument/2006/relationships/hyperlink" Target="http://www.youtube.com/watch?v=sL7VzQ34h9I" TargetMode="Externa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hyperlink" Target="http://www.youtube.com/watch?v=fE1F_O_NOh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luef1H24hU8" TargetMode="External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UWIYpx8yIE" TargetMode="External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UYXI6r2Uc54" TargetMode="Externa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MWYCYQ4rVRE" TargetMode="External"/><Relationship Id="rId5" Type="http://schemas.openxmlformats.org/officeDocument/2006/relationships/hyperlink" Target="http://www.youtube.com/watch?v=pqJkc2xidGw" TargetMode="External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uVmU3iANbgk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youtube.com/watch?v=NPlcE3GcoF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D1ZYhVpdXbQ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_FdI1RKcNhU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rtGj7mydVwQ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WQIvhotZSUw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mage by FlamingText.com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A5FF37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1979712" y="1052736"/>
            <a:ext cx="5010150" cy="1914525"/>
          </a:xfrm>
          <a:prstGeom prst="rect">
            <a:avLst/>
          </a:prstGeom>
          <a:noFill/>
        </p:spPr>
      </p:pic>
      <p:sp>
        <p:nvSpPr>
          <p:cNvPr id="3" name="Vývojový diagram: proces 2">
            <a:hlinkClick r:id="" action="ppaction://hlinkshowjump?jump=nextslide" highlightClick="1"/>
          </p:cNvPr>
          <p:cNvSpPr/>
          <p:nvPr/>
        </p:nvSpPr>
        <p:spPr>
          <a:xfrm>
            <a:off x="3851920" y="2996952"/>
            <a:ext cx="1402456" cy="504056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ZAČÍNAME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756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563888" y="1196752"/>
            <a:ext cx="2077710" cy="720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userserve-ak.last.fm/serve/_/58146851/Pomda+pomad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2060848"/>
            <a:ext cx="2604294" cy="324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9702" name="Picture 6" descr="http://img.blesk.cz/img/1/normal480/917932-img-pomad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2060848"/>
            <a:ext cx="4002298" cy="324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6300192" y="5229200"/>
            <a:ext cx="1440160" cy="504056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SUMMER NIGHTS 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31640" y="5229200"/>
            <a:ext cx="4824536" cy="64802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americký muzikál vznikol v roku 1970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 roku 1978 bol spracovaný do filmovej podoby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771800" y="1196752"/>
            <a:ext cx="3647316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odaha.com/sites/default/files/milos-forman-vlasy-3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204864"/>
            <a:ext cx="4534266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Obdĺžnik 5">
            <a:hlinkClick r:id="rId4"/>
          </p:cNvPr>
          <p:cNvSpPr/>
          <p:nvPr/>
        </p:nvSpPr>
        <p:spPr>
          <a:xfrm>
            <a:off x="6012160" y="2204864"/>
            <a:ext cx="187241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5"/>
          </p:cNvPr>
          <p:cNvSpPr/>
          <p:nvPr/>
        </p:nvSpPr>
        <p:spPr>
          <a:xfrm>
            <a:off x="6012160" y="2780928"/>
            <a:ext cx="187241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 THE SUNSHINE IN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012160" y="3356992"/>
            <a:ext cx="1872208" cy="2448272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pôvodný americký muzikál z roku 1968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filmovú podobu dostal 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 roku 1979 (Miloš Forman)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547664" y="1268760"/>
            <a:ext cx="6125145" cy="720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soundtrack-covers.com/images/jesus-christ-superstar-poster-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2276872"/>
            <a:ext cx="2280000" cy="342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8676" name="Picture 4" descr="http://files.lachajroi.webnode.sk/200001355-bdf9dbef40/jcsuper_articl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2276872"/>
            <a:ext cx="4104000" cy="2736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1403648" y="5517232"/>
            <a:ext cx="194421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DON'T KNOW HOW TO LOVE HIM</a:t>
            </a:r>
            <a:endParaRPr lang="sk-SK" sz="11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6"/>
          </p:cNvPr>
          <p:cNvSpPr/>
          <p:nvPr/>
        </p:nvSpPr>
        <p:spPr>
          <a:xfrm>
            <a:off x="3491880" y="5517232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 HEROD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403648" y="4797152"/>
            <a:ext cx="3744416" cy="57606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legendárny americký muzikál</a:t>
            </a:r>
            <a:b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Andrew Lloyd Webber</a:t>
            </a:r>
            <a:endParaRPr lang="sk-SK" sz="1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720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843808" y="1196752"/>
            <a:ext cx="3478625" cy="68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://img.karaoketexty.cz/img/artists/14389/soundtrack-fantom-opery-357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988840"/>
            <a:ext cx="247405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6630" name="Picture 6" descr="http://everythinghco.files.wordpress.com/2009/10/phantomcov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1988840"/>
            <a:ext cx="3706676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bdĺžnik 4">
            <a:hlinkClick r:id="rId5"/>
          </p:cNvPr>
          <p:cNvSpPr/>
          <p:nvPr/>
        </p:nvSpPr>
        <p:spPr>
          <a:xfrm>
            <a:off x="5508104" y="5445224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15616" y="5445224"/>
            <a:ext cx="4248472" cy="43204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Andrew Lloyd Webber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707904" y="1196752"/>
            <a:ext cx="1758852" cy="864000"/>
          </a:xfrm>
          <a:prstGeom prst="rect">
            <a:avLst/>
          </a:prstGeom>
          <a:noFill/>
        </p:spPr>
      </p:pic>
      <p:sp>
        <p:nvSpPr>
          <p:cNvPr id="7" name="Obdĺžnik 6">
            <a:hlinkClick r:id="rId3"/>
          </p:cNvPr>
          <p:cNvSpPr/>
          <p:nvPr/>
        </p:nvSpPr>
        <p:spPr>
          <a:xfrm>
            <a:off x="5940152" y="4653136"/>
            <a:ext cx="1872208" cy="504056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DON'T CRY FOR ME ARGENTINA 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www.musical-opereta.cz/images/2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2204864"/>
            <a:ext cx="440511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>
            <a:hlinkClick r:id="rId5"/>
          </p:cNvPr>
          <p:cNvSpPr/>
          <p:nvPr/>
        </p:nvSpPr>
        <p:spPr>
          <a:xfrm>
            <a:off x="5940152" y="5301208"/>
            <a:ext cx="1872208" cy="504056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MUST LOVE ME 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940152" y="2204864"/>
            <a:ext cx="1872208" cy="2304256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americký muzikál (rocková opera)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prvýkrát vyšiel na platniach v roku 1976 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Andrew Lloyd Webber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756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059832" y="1196752"/>
            <a:ext cx="3038908" cy="684000"/>
          </a:xfrm>
          <a:prstGeom prst="rect">
            <a:avLst/>
          </a:prstGeom>
          <a:noFill/>
        </p:spPr>
      </p:pic>
      <p:pic>
        <p:nvPicPr>
          <p:cNvPr id="24578" name="Picture 2" descr="http://www.pooh.cz/upload/img/1000/kocky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060848"/>
            <a:ext cx="5184576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4"/>
          </p:cNvPr>
          <p:cNvSpPr/>
          <p:nvPr/>
        </p:nvSpPr>
        <p:spPr>
          <a:xfrm>
            <a:off x="6588224" y="4797152"/>
            <a:ext cx="136800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MEMORY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588224" y="2060848"/>
            <a:ext cx="1368152" cy="259228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legendárny americký muzikál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Andrew Lloyd Webber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osterjunction.com/Zorba-the-Greek-poster-10204324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204864"/>
            <a:ext cx="2524752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771800" y="1196752"/>
            <a:ext cx="3634969" cy="864000"/>
          </a:xfrm>
          <a:prstGeom prst="rect">
            <a:avLst/>
          </a:prstGeom>
          <a:noFill/>
        </p:spPr>
      </p:pic>
      <p:pic>
        <p:nvPicPr>
          <p:cNvPr id="19458" name="Picture 2" descr="http://momusing.typepad.com/.a/6a00e55038d674883300e5543713dd8834-800w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2204864"/>
            <a:ext cx="3600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4355976" y="5517232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topky.sk/1094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988840"/>
            <a:ext cx="2438338" cy="3168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720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051720" y="1196752"/>
            <a:ext cx="4975713" cy="648000"/>
          </a:xfrm>
          <a:prstGeom prst="rect">
            <a:avLst/>
          </a:prstGeom>
          <a:noFill/>
        </p:spPr>
      </p:pic>
      <p:pic>
        <p:nvPicPr>
          <p:cNvPr id="2" name="Picture 2" descr="http://www.gabhorutomo.com/new%20pic/digital/fiddler%20on%20the%20roo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1988840"/>
            <a:ext cx="2448272" cy="3168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Obdĺžnik 9"/>
          <p:cNvSpPr/>
          <p:nvPr/>
        </p:nvSpPr>
        <p:spPr>
          <a:xfrm>
            <a:off x="1331640" y="5301208"/>
            <a:ext cx="5760640" cy="64802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 muzikálovom žánri je to doslova klasika ♪ vznikol na motívy poviedok židovského spisovateľa Sholema Aleichema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5"/>
          </p:cNvPr>
          <p:cNvSpPr/>
          <p:nvPr/>
        </p:nvSpPr>
        <p:spPr>
          <a:xfrm>
            <a:off x="6516216" y="4725144"/>
            <a:ext cx="122413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>
            <a:hlinkClick r:id="rId6"/>
          </p:cNvPr>
          <p:cNvSpPr/>
          <p:nvPr/>
        </p:nvSpPr>
        <p:spPr>
          <a:xfrm>
            <a:off x="6516216" y="4149080"/>
            <a:ext cx="122413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BOTTLE DANCE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>
            <a:hlinkClick r:id="rId7"/>
          </p:cNvPr>
          <p:cNvSpPr/>
          <p:nvPr/>
        </p:nvSpPr>
        <p:spPr>
          <a:xfrm>
            <a:off x="6516216" y="3573016"/>
            <a:ext cx="122413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TRADITION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644008" y="2204864"/>
            <a:ext cx="3024336" cy="259228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muzikál poľských autorov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/>
              <a:t> 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Katarzyna Gärtnerová 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libreto: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/>
              <a:t> 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Ernest Bryll 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835696" y="1196752"/>
            <a:ext cx="5560453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3"/>
          </p:cNvPr>
          <p:cNvSpPr/>
          <p:nvPr/>
        </p:nvSpPr>
        <p:spPr>
          <a:xfrm>
            <a:off x="4644008" y="4941168"/>
            <a:ext cx="3024336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ZBOHOM BUĎ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cdn.cztorrent.net/image/original/O8-yx9LnFtj_VuM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2204864"/>
            <a:ext cx="2826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828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563888" y="1196752"/>
            <a:ext cx="2064857" cy="792000"/>
          </a:xfrm>
          <a:prstGeom prst="rect">
            <a:avLst/>
          </a:prstGeom>
          <a:noFill/>
        </p:spPr>
      </p:pic>
      <p:pic>
        <p:nvPicPr>
          <p:cNvPr id="21506" name="Picture 2" descr="http://assets.sheetmusicplus.com/product/Look-Inside/covers/50345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2276872"/>
            <a:ext cx="2511000" cy="3348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508" name="Picture 4" descr="http://www.capitalareaproductions.com/sitebuildercontent/sitebuilderpictures/les_miserables_log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2276872"/>
            <a:ext cx="2317243" cy="3348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6444208" y="4365104"/>
            <a:ext cx="1440160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6"/>
          </p:cNvPr>
          <p:cNvSpPr/>
          <p:nvPr/>
        </p:nvSpPr>
        <p:spPr>
          <a:xfrm>
            <a:off x="6444208" y="4797152"/>
            <a:ext cx="1440160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7"/>
          </p:cNvPr>
          <p:cNvSpPr/>
          <p:nvPr/>
        </p:nvSpPr>
        <p:spPr>
          <a:xfrm>
            <a:off x="6444208" y="5229200"/>
            <a:ext cx="1440160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 CZ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300192" y="2276872"/>
            <a:ext cx="1728192" cy="1944216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muzikál podľa románu 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Victora Huga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Claude-Michel Schönberg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Image by FlamingText.com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A5FF37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2987824" y="980728"/>
            <a:ext cx="3203104" cy="1224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214414" y="2285992"/>
            <a:ext cx="6624736" cy="5400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žáner, ktorý vznikol v 20-tych rokoch 20. storočia v USA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214414" y="2928934"/>
            <a:ext cx="6624736" cy="5400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trieda sa v ňom hovorené slovo, spev a tanec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214414" y="3571876"/>
            <a:ext cx="6624736" cy="71438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 inscenovaní muzikálu </a:t>
            </a: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musia </a:t>
            </a: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byť interpreti </a:t>
            </a:r>
            <a:b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nielen dobrými hercami, ale aj spevákmi a tanečníkmi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214414" y="4357694"/>
            <a:ext cx="6624736" cy="71438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achytáva súčasný a realistický námet, </a:t>
            </a:r>
            <a:b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často aj spoločensky závažné témy</a:t>
            </a:r>
            <a:endParaRPr lang="sk-SK" sz="1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ovypopular.eu/np05_2010/files/cyran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204864"/>
            <a:ext cx="3600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547664" y="1196752"/>
            <a:ext cx="6053141" cy="792000"/>
          </a:xfrm>
          <a:prstGeom prst="rect">
            <a:avLst/>
          </a:prstGeom>
          <a:noFill/>
        </p:spPr>
      </p:pic>
      <p:sp>
        <p:nvSpPr>
          <p:cNvPr id="7" name="Obdĺžnik 6">
            <a:hlinkClick r:id="rId4"/>
          </p:cNvPr>
          <p:cNvSpPr/>
          <p:nvPr/>
        </p:nvSpPr>
        <p:spPr>
          <a:xfrm>
            <a:off x="1331640" y="5517232"/>
            <a:ext cx="1656184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PIESEŇ O SMÚTKU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932040" y="2204864"/>
            <a:ext cx="3024336" cy="36004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pôvodný slovenský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muzikál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libreto: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Alta Vášová</a:t>
            </a:r>
            <a:endParaRPr lang="sk-SK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Pavol Hammel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Marián Varga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texty piesní: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Kamil Peteraj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Ján Štrasser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5"/>
          </p:cNvPr>
          <p:cNvSpPr/>
          <p:nvPr/>
        </p:nvSpPr>
        <p:spPr>
          <a:xfrm>
            <a:off x="3131840" y="5517232"/>
            <a:ext cx="2376264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 NEMÁM LÁSKU V MALÍČKU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547664" y="1268760"/>
            <a:ext cx="6099433" cy="720000"/>
          </a:xfrm>
          <a:prstGeom prst="rect">
            <a:avLst/>
          </a:prstGeom>
          <a:noFill/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www.supermusic.sk/obrazky/71682_neberte_nam_princeznu_(4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204864"/>
            <a:ext cx="3096344" cy="2520008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4499992" y="2204864"/>
            <a:ext cx="3456384" cy="3528392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pôvodný slovenský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televízny muzikál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námet a scenár: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Alta Vášová</a:t>
            </a:r>
            <a:endParaRPr lang="sk-SK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Dežo Ursiny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texty piesní: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Ján Štrasser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účinkujú: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Marika Gombitová</a:t>
            </a:r>
            <a:b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Miro Žbirka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rId4"/>
          </p:cNvPr>
          <p:cNvSpPr/>
          <p:nvPr/>
        </p:nvSpPr>
        <p:spPr>
          <a:xfrm>
            <a:off x="1475656" y="4581128"/>
            <a:ext cx="2412000" cy="28575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ŠATY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5"/>
          </p:cNvPr>
          <p:cNvSpPr/>
          <p:nvPr/>
        </p:nvSpPr>
        <p:spPr>
          <a:xfrm>
            <a:off x="1475656" y="5009756"/>
            <a:ext cx="2412000" cy="28575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SPRAVILO SA TO SAMO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>
            <a:hlinkClick r:id="rId6"/>
          </p:cNvPr>
          <p:cNvSpPr/>
          <p:nvPr/>
        </p:nvSpPr>
        <p:spPr>
          <a:xfrm>
            <a:off x="1475656" y="5438384"/>
            <a:ext cx="2412000" cy="28575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 SLOVÁ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markiza.sk/a501/image/file/1/0235/cAHGpS7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060848"/>
            <a:ext cx="24705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2" descr="http://nd06.jxs.cz/193/812/795feb1ed2_90916248_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33" y="2060848"/>
            <a:ext cx="2664296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720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Image by FlamingText.com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195736" y="1196752"/>
            <a:ext cx="4739661" cy="648000"/>
          </a:xfrm>
          <a:prstGeom prst="rect">
            <a:avLst/>
          </a:prstGeom>
          <a:noFill/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1331640" y="5589240"/>
            <a:ext cx="1499058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NEMOŽNÁ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6"/>
          </p:cNvPr>
          <p:cNvSpPr/>
          <p:nvPr/>
        </p:nvSpPr>
        <p:spPr>
          <a:xfrm>
            <a:off x="2987824" y="5589240"/>
            <a:ext cx="1499058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 NIE SI MOJA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588233" y="2060848"/>
            <a:ext cx="1440160" cy="36004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slovenský filmový muzikál podľa knihy Eleonóry Gašparovej </a:t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</a:t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Vašo Patejdl </a:t>
            </a: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libreto a texty piesní: </a:t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Boris Filan 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réžia: </a:t>
            </a:r>
            <a:b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Dušan Rapoš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627784" y="1196752"/>
            <a:ext cx="3869484" cy="864000"/>
          </a:xfrm>
          <a:prstGeom prst="rect">
            <a:avLst/>
          </a:prstGeom>
          <a:noFill/>
        </p:spPr>
      </p:pic>
      <p:sp>
        <p:nvSpPr>
          <p:cNvPr id="3" name="Vývojový diagram: proces 2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www.gymparnr.edu.sk/web/sxt105/webpato/bathoryck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204864"/>
            <a:ext cx="237885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2" descr="http://img.topky.sk/big/1009478.jpg/muzikal-Bathorycka-CD-Foto--Divadlo-Nova-Sce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2204864"/>
            <a:ext cx="361445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Obdĺžnik 5">
            <a:hlinkClick r:id="rId5"/>
          </p:cNvPr>
          <p:cNvSpPr/>
          <p:nvPr/>
        </p:nvSpPr>
        <p:spPr>
          <a:xfrm>
            <a:off x="5940152" y="5517232"/>
            <a:ext cx="1296144" cy="39600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NEĽUTUJEM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15616" y="5517232"/>
            <a:ext cx="4680520" cy="4320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pôvodný slovenský muzikál ♪ hudba: Henrich Leško</a:t>
            </a:r>
            <a:endParaRPr lang="sk-SK" sz="1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ovinky.cz/154/301542-top_foto2-g6b4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2132856"/>
            <a:ext cx="3810000" cy="2143125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bdĺžnik 2"/>
          <p:cNvSpPr/>
          <p:nvPr/>
        </p:nvSpPr>
        <p:spPr>
          <a:xfrm>
            <a:off x="1259632" y="1124744"/>
            <a:ext cx="6624736" cy="828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195736" y="1196752"/>
            <a:ext cx="4774627" cy="792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4"/>
          </p:cNvPr>
          <p:cNvSpPr/>
          <p:nvPr/>
        </p:nvSpPr>
        <p:spPr>
          <a:xfrm>
            <a:off x="1547664" y="5013176"/>
            <a:ext cx="1568216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BOSSA NOVA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funpromotion.cz/image/Starci-na-chmelu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132856"/>
            <a:ext cx="2674172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>
            <a:hlinkClick r:id="rId6"/>
          </p:cNvPr>
          <p:cNvSpPr/>
          <p:nvPr/>
        </p:nvSpPr>
        <p:spPr>
          <a:xfrm>
            <a:off x="2195736" y="5445224"/>
            <a:ext cx="2000264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MILENCI V TEXASKÁCH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7"/>
          </p:cNvPr>
          <p:cNvSpPr/>
          <p:nvPr/>
        </p:nvSpPr>
        <p:spPr>
          <a:xfrm>
            <a:off x="3275856" y="5013176"/>
            <a:ext cx="1568216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 JE KRÁSNÝ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547664" y="4221088"/>
            <a:ext cx="3312368" cy="648072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prvý český filmový muzikál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roku 1964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475656" y="1196752"/>
            <a:ext cx="6234173" cy="792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3"/>
          </p:cNvPr>
          <p:cNvSpPr/>
          <p:nvPr/>
        </p:nvSpPr>
        <p:spPr>
          <a:xfrm>
            <a:off x="4932040" y="4581128"/>
            <a:ext cx="2448272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GLORY ALELUJA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nd03.jxs.cz/395/606/6e994668e6_55408271_o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2204864"/>
            <a:ext cx="2775568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4932040" y="5157192"/>
            <a:ext cx="2448272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  ABY STE TO VĚDELA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644008" y="2204864"/>
            <a:ext cx="2952328" cy="201622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legendárny český filmový muzikál z vojenského prostredia so slávnymi pesničkami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Jiří Šlitr</a:t>
            </a: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691680" y="1196752"/>
            <a:ext cx="5745600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9.cz/iR/importprodukt-orig/78c/78ca18a8def1ea9d130300f99b3ff18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204864"/>
            <a:ext cx="2876812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2" descr="http://www.pokrok.eu/foto/noc_na_karlstejne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2204864"/>
            <a:ext cx="2574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bdĺžnik 4">
            <a:hlinkClick r:id="rId5"/>
          </p:cNvPr>
          <p:cNvSpPr/>
          <p:nvPr/>
        </p:nvSpPr>
        <p:spPr>
          <a:xfrm>
            <a:off x="2627784" y="5517232"/>
            <a:ext cx="1800200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LÁSKO MÁ, JÁ STŮŇU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6"/>
          </p:cNvPr>
          <p:cNvSpPr/>
          <p:nvPr/>
        </p:nvSpPr>
        <p:spPr>
          <a:xfrm>
            <a:off x="4716016" y="5517232"/>
            <a:ext cx="1440160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VĚŽÍ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15616" y="2204864"/>
            <a:ext cx="1152128" cy="36004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český filmový muzikál 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Karel Svoboda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792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1196752"/>
            <a:ext cx="2392201" cy="756000"/>
          </a:xfrm>
          <a:prstGeom prst="rect">
            <a:avLst/>
          </a:prstGeom>
          <a:noFill/>
        </p:spPr>
      </p:pic>
      <p:pic>
        <p:nvPicPr>
          <p:cNvPr id="9218" name="Picture 2" descr="http://nd03.jxs.cz/283/440/648c89d529_65164146_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2204864"/>
            <a:ext cx="2703854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220" name="Picture 4" descr="http://g.denik.cz/56/b4/vojtek_pepa_dracul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204864"/>
            <a:ext cx="297932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3851920" y="5517232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JSI MŮJ PÁN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259632" y="2060848"/>
            <a:ext cx="6624736" cy="43204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český muzikál ♪ hudba: Karel Svodoba ♪ réžia: Jozef Bednárik 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915816" y="1196752"/>
            <a:ext cx="3344916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liber.sk/data/kleopatra-musical-387-k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204864"/>
            <a:ext cx="2815115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/>
          <p:cNvSpPr/>
          <p:nvPr/>
        </p:nvSpPr>
        <p:spPr>
          <a:xfrm>
            <a:off x="6660232" y="2204864"/>
            <a:ext cx="1296144" cy="295232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pôvodný český muzikál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</a:t>
            </a:r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Michal David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www.pokrok.eu/foto/kleopatr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2204864"/>
            <a:ext cx="2388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bdĺžnik 4">
            <a:hlinkClick r:id="rId5"/>
          </p:cNvPr>
          <p:cNvSpPr/>
          <p:nvPr/>
        </p:nvSpPr>
        <p:spPr>
          <a:xfrm>
            <a:off x="2771800" y="5589240"/>
            <a:ext cx="2952328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TEĎ KRÁLOVNOU JSEM JÁ 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opron.cz/fotocache/bigorig/2051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2420" y="2132856"/>
            <a:ext cx="36144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828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491880" y="1196752"/>
            <a:ext cx="2073595" cy="756000"/>
          </a:xfrm>
          <a:prstGeom prst="rect">
            <a:avLst/>
          </a:prstGeom>
          <a:noFill/>
        </p:spPr>
      </p:pic>
      <p:pic>
        <p:nvPicPr>
          <p:cNvPr id="10244" name="Picture 4" descr="http://www.supershop.sk/obrazky/70457_hamle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2132856"/>
            <a:ext cx="2499958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4716016" y="5517232"/>
            <a:ext cx="1656184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NEVĚRNÁ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259632" y="4941168"/>
            <a:ext cx="3312368" cy="93610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český muzikál podľa tragédie Williama Shakespeara ♪ hudba </a:t>
            </a:r>
            <a:b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texty piesní: Janek Ledecký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907704" y="1196752"/>
            <a:ext cx="5387653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img.fdb.cz/galerie/b/b018dbbeb5daabdecb162f58782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276872"/>
            <a:ext cx="3832723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4820" name="Picture 4" descr="http://aofnop.files.wordpress.com/2011/08/screen-shot-2011-08-27-at-1-31-59-pm.png?w=45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2828" y="2268322"/>
            <a:ext cx="2012677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2339752" y="5517232"/>
            <a:ext cx="4392488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rgbClr val="76367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600" dirty="0">
              <a:solidFill>
                <a:srgbClr val="76367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828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275856" y="1196752"/>
            <a:ext cx="2667599" cy="756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nd03.jxs.cz/150/273/a618b31f0b_55352031_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492896"/>
            <a:ext cx="3114508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172" name="Picture 4" descr="http://www.ropacek.cz/engine/rebelove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2492896"/>
            <a:ext cx="3536391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Obdĺžnik 9"/>
          <p:cNvSpPr/>
          <p:nvPr/>
        </p:nvSpPr>
        <p:spPr>
          <a:xfrm>
            <a:off x="1691680" y="2132856"/>
            <a:ext cx="5688632" cy="43204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český muzikál ♪ libreto: Zdeněk Zelenka ♪ réžia: Filip Renč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5"/>
          </p:cNvPr>
          <p:cNvSpPr/>
          <p:nvPr/>
        </p:nvSpPr>
        <p:spPr>
          <a:xfrm>
            <a:off x="1619672" y="5445224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STÍN KATEDRÁL </a:t>
            </a:r>
            <a:endParaRPr lang="sk-SK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6"/>
          </p:cNvPr>
          <p:cNvSpPr/>
          <p:nvPr/>
        </p:nvSpPr>
        <p:spPr>
          <a:xfrm>
            <a:off x="3203848" y="5445224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 </a:t>
            </a:r>
            <a:r>
              <a:rPr lang="sk-SK" sz="1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7"/>
          </p:cNvPr>
          <p:cNvSpPr/>
          <p:nvPr/>
        </p:nvSpPr>
        <p:spPr>
          <a:xfrm>
            <a:off x="4788024" y="5445224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PÁTÁ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sistentka.cz/files/images/BHPROMO_MammaMia.jpg"/>
          <p:cNvPicPr>
            <a:picLocks noChangeAspect="1" noChangeArrowheads="1"/>
          </p:cNvPicPr>
          <p:nvPr/>
        </p:nvPicPr>
        <p:blipFill>
          <a:blip r:embed="rId2"/>
          <a:srcRect b="14549"/>
          <a:stretch>
            <a:fillRect/>
          </a:stretch>
        </p:blipFill>
        <p:spPr bwMode="auto">
          <a:xfrm>
            <a:off x="1763688" y="2204864"/>
            <a:ext cx="2991205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771800" y="1196752"/>
            <a:ext cx="3647316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4"/>
          </p:cNvPr>
          <p:cNvSpPr/>
          <p:nvPr/>
        </p:nvSpPr>
        <p:spPr>
          <a:xfrm>
            <a:off x="2071670" y="5572140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 descr="http://userserve-ak.last.fm/serve/_/53720/ABB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2204864"/>
            <a:ext cx="243348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792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419872" y="1196752"/>
            <a:ext cx="2257196" cy="756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rounds.com/blog/wp-content/uploads/2011/08/CHICAG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060848"/>
            <a:ext cx="2700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126" name="Picture 6" descr="http://1.bp.blogspot.com/__Q251VY7lBI/TQVfmQOMV7I/AAAAAAAAABs/ZwDkHje__i4/s1600/chica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2060848"/>
            <a:ext cx="2839219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1115616" y="5301208"/>
            <a:ext cx="5832648" cy="648072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oscarový filmový muzikál ♪ hrajú: Catherine Zeta-Jones, Renée Zellweger, Richard Gere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5"/>
          </p:cNvPr>
          <p:cNvSpPr/>
          <p:nvPr/>
        </p:nvSpPr>
        <p:spPr>
          <a:xfrm>
            <a:off x="6660232" y="5085184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FINÁLE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483768" y="1196752"/>
            <a:ext cx="4270622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static.filmovy.sk/images/middle/5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204864"/>
            <a:ext cx="3096344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104" name="Picture 8" descr="http://www.kritik.sk/images/kritik/products/product-10-01-06-21-06-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2204864"/>
            <a:ext cx="2703122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bdĺžnik 4">
            <a:hlinkClick r:id="rId5"/>
          </p:cNvPr>
          <p:cNvSpPr/>
          <p:nvPr/>
        </p:nvSpPr>
        <p:spPr>
          <a:xfrm>
            <a:off x="2071670" y="5572140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permusic.sk/obrazky/148374_CampRo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04864"/>
            <a:ext cx="2805195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987824" y="1196752"/>
            <a:ext cx="3295543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sk.shopzeus.com/product_images/zeusd1-GBPO-30938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204864"/>
            <a:ext cx="2408773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>
            <a:hlinkClick r:id="rId5"/>
          </p:cNvPr>
          <p:cNvSpPr/>
          <p:nvPr/>
        </p:nvSpPr>
        <p:spPr>
          <a:xfrm>
            <a:off x="3707904" y="5517232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cdn02.cdn.justjared.com/wp-content/uploads/headlines/2008/10/high-school-musical-3-thou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204864"/>
            <a:ext cx="360000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403648" y="1196752"/>
            <a:ext cx="6387427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84d1f3.medialib.glogster.com/media/6f/6f58e2c3d5fe52c801b2a4a43d8334a1608666def6008d48fea711b870ab46fa/0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2204864"/>
            <a:ext cx="2476050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bdĺžnik 4">
            <a:hlinkClick r:id="rId5"/>
          </p:cNvPr>
          <p:cNvSpPr/>
          <p:nvPr/>
        </p:nvSpPr>
        <p:spPr>
          <a:xfrm>
            <a:off x="2555776" y="5589240"/>
            <a:ext cx="1440160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rId6"/>
          </p:cNvPr>
          <p:cNvSpPr/>
          <p:nvPr/>
        </p:nvSpPr>
        <p:spPr>
          <a:xfrm>
            <a:off x="4139952" y="5589240"/>
            <a:ext cx="1440160" cy="360040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059832" y="1196752"/>
            <a:ext cx="2952328" cy="864096"/>
          </a:xfrm>
          <a:prstGeom prst="rect">
            <a:avLst/>
          </a:prstGeom>
          <a:solidFill>
            <a:srgbClr val="DE6CA7"/>
          </a:solidFill>
          <a:ln w="76200">
            <a:solidFill>
              <a:srgbClr val="DE6CA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A5FF37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2555776" y="3717032"/>
            <a:ext cx="4019105" cy="1980000"/>
          </a:xfrm>
          <a:prstGeom prst="rect">
            <a:avLst/>
          </a:prstGeom>
          <a:noFill/>
        </p:spPr>
      </p:pic>
      <p:pic>
        <p:nvPicPr>
          <p:cNvPr id="1028" name="Picture 4" descr="Image by FlamingText.com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A5FF37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>
            <a:off x="2987824" y="5445224"/>
            <a:ext cx="3139194" cy="432000"/>
          </a:xfrm>
          <a:prstGeom prst="rect">
            <a:avLst/>
          </a:prstGeom>
          <a:noFill/>
        </p:spPr>
      </p:pic>
      <p:pic>
        <p:nvPicPr>
          <p:cNvPr id="4" name="Picture 8" descr="Image by FlamingText.com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3419872" y="1196752"/>
            <a:ext cx="2261014" cy="86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555776" y="1196752"/>
            <a:ext cx="4060795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3.bp.blogspot.com/-jwtpcde5zp4/UVh-yzGogbI/AAAAAAAAA2s/keAo7wTev0s/s1600/MyFairLadySti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204864"/>
            <a:ext cx="2897854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3796" name="Picture 4" descr="http://upload.wikimedia.org/wikipedia/en/thumb/d/d5/My_fair_lady_poster.jpg/220px-My_fair_lady_post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59" y="2204863"/>
            <a:ext cx="2563106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>
            <a:hlinkClick r:id="rId5"/>
          </p:cNvPr>
          <p:cNvSpPr/>
          <p:nvPr/>
        </p:nvSpPr>
        <p:spPr>
          <a:xfrm>
            <a:off x="6588224" y="3861048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rgbClr val="76367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dirty="0">
              <a:solidFill>
                <a:srgbClr val="76367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588224" y="2564904"/>
            <a:ext cx="1440000" cy="1152128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Frederick Loewe </a:t>
            </a:r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051720" y="1196752"/>
            <a:ext cx="5103767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vinylworld.sk/wp-content/uploads/DSCF37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2214554"/>
            <a:ext cx="3105023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Obdĺžnik 5">
            <a:hlinkClick r:id="rId4"/>
          </p:cNvPr>
          <p:cNvSpPr/>
          <p:nvPr/>
        </p:nvSpPr>
        <p:spPr>
          <a:xfrm>
            <a:off x="1927654" y="5572140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AMERICA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www.supermusic.sk/obrazky/87139_wes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2214554"/>
            <a:ext cx="3659553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3563888" y="5589240"/>
            <a:ext cx="3672248" cy="4320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Leonard Bernstein</a:t>
            </a:r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828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051720" y="1196752"/>
            <a:ext cx="5017881" cy="792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www.juglon.estranky.sk/img/picture/412/Spievanie-v-dazd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6149" y="2141406"/>
            <a:ext cx="2193000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2" descr="http://forum.sanomabp.hu/forumkep/7/63043/424/12708577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2132856"/>
            <a:ext cx="4080000" cy="306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3419872" y="5373216"/>
            <a:ext cx="4104456" cy="432000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americký filmový muzikál z roku 1952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5"/>
          </p:cNvPr>
          <p:cNvSpPr/>
          <p:nvPr/>
        </p:nvSpPr>
        <p:spPr>
          <a:xfrm>
            <a:off x="1857356" y="5357826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roces 4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59632" y="1124744"/>
            <a:ext cx="6624736" cy="684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131840" y="1196752"/>
            <a:ext cx="2872023" cy="612000"/>
          </a:xfrm>
          <a:prstGeom prst="rect">
            <a:avLst/>
          </a:prstGeom>
          <a:noFill/>
        </p:spPr>
      </p:pic>
      <p:pic>
        <p:nvPicPr>
          <p:cNvPr id="30724" name="Picture 4" descr="http://4.bp.blogspot.com/-0weV5ehLLls/T4q_4ud16II/AAAAAAAA2z8/iHyxGlfPdYU/s1600/13680_alo-doll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1988840"/>
            <a:ext cx="4049189" cy="3204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726" name="Picture 6" descr="http://www.impawards.com/1969/posters/hello_dolly_ver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0450" y="1988840"/>
            <a:ext cx="2104895" cy="3204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>
            <a:hlinkClick r:id="rId5"/>
          </p:cNvPr>
          <p:cNvSpPr/>
          <p:nvPr/>
        </p:nvSpPr>
        <p:spPr>
          <a:xfrm>
            <a:off x="6228184" y="5013176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87624" y="5301208"/>
            <a:ext cx="4824536" cy="64802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filmový muzikál podľa komédie Thorntona Wildera</a:t>
            </a:r>
          </a:p>
          <a:p>
            <a:pPr algn="ctr"/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Dohadzovačka ♪ hudba a texty piesní: Jerry Herman</a:t>
            </a:r>
            <a:endParaRPr lang="sk-SK" sz="1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kewood-center.org/files/LaCageAuxFolles-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39" y="2204864"/>
            <a:ext cx="2350512" cy="3600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bdĺžnik 2"/>
          <p:cNvSpPr/>
          <p:nvPr/>
        </p:nvSpPr>
        <p:spPr>
          <a:xfrm>
            <a:off x="1259632" y="1124744"/>
            <a:ext cx="6624736" cy="9144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age by FlamingText.com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979712" y="1196752"/>
            <a:ext cx="5146967" cy="864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userserve-ak.last.fm/serve/500/80815101/La+Cage+aux+Folles+2625596144_371895d3e1_z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2204864"/>
            <a:ext cx="3952782" cy="2772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3779912" y="5229200"/>
            <a:ext cx="4104456" cy="576064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bláznivá francúzska komédia</a:t>
            </a:r>
            <a:b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hudba: Jerry Herman</a:t>
            </a:r>
            <a:endParaRPr lang="sk-SK" sz="1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5"/>
          </p:cNvPr>
          <p:cNvSpPr/>
          <p:nvPr/>
        </p:nvSpPr>
        <p:spPr>
          <a:xfrm>
            <a:off x="5076056" y="4797152"/>
            <a:ext cx="1440160" cy="288032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9632" y="1124744"/>
            <a:ext cx="6624736" cy="684000"/>
          </a:xfrm>
          <a:prstGeom prst="rect">
            <a:avLst/>
          </a:prstGeom>
          <a:solidFill>
            <a:srgbClr val="98CA46"/>
          </a:solidFill>
          <a:ln w="762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Image by FlamingText.com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195736" y="1196752"/>
            <a:ext cx="4738626" cy="612000"/>
          </a:xfrm>
          <a:prstGeom prst="rect">
            <a:avLst/>
          </a:prstGeom>
          <a:noFill/>
        </p:spPr>
      </p:pic>
      <p:sp>
        <p:nvSpPr>
          <p:cNvPr id="4" name="Vývojový diagram: proces 3">
            <a:hlinkClick r:id="" action="ppaction://hlinkshowjump?jump=nextslide" highlightClick="1"/>
          </p:cNvPr>
          <p:cNvSpPr/>
          <p:nvPr/>
        </p:nvSpPr>
        <p:spPr>
          <a:xfrm>
            <a:off x="7380312" y="5949280"/>
            <a:ext cx="1152128" cy="432048"/>
          </a:xfrm>
          <a:prstGeom prst="flowChartProcess">
            <a:avLst/>
          </a:prstGeom>
          <a:solidFill>
            <a:srgbClr val="98CA46"/>
          </a:solidFill>
          <a:ln w="38100">
            <a:solidFill>
              <a:srgbClr val="C7F46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goodwarez.org/uploads/thumbs/10-2010/07XOrIfQq7zc0pTS2HWhpdqQgppluKpJyZm9bgvs2Ot97KkrTnpnqi54plu24Lo/v-dzhaze-tolko-devushki-some-like-it-hot-1959-hdtv-1080i-hdtvrip-720p-dvd9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3" y="1988840"/>
            <a:ext cx="2296800" cy="3132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3556" name="Picture 4" descr="http://www.moviemania.sk/img/retro/some_like_it_hot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988840"/>
            <a:ext cx="3239996" cy="3132000"/>
          </a:xfrm>
          <a:prstGeom prst="rect">
            <a:avLst/>
          </a:prstGeom>
          <a:noFill/>
          <a:ln w="3810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1259632" y="5013176"/>
            <a:ext cx="4680520" cy="864096"/>
          </a:xfrm>
          <a:prstGeom prst="rect">
            <a:avLst/>
          </a:prstGeom>
          <a:solidFill>
            <a:srgbClr val="F671AE"/>
          </a:solidFill>
          <a:ln>
            <a:solidFill>
              <a:srgbClr val="F671A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legendárny americký muzikál dobil svet vďaka filmovej verzii, v ktorej zažiarili také hviezdy ako Marilyn Monroe, Jack Lemon a Tony Curtis</a:t>
            </a:r>
            <a:endParaRPr lang="sk-SK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rId5"/>
          </p:cNvPr>
          <p:cNvSpPr/>
          <p:nvPr/>
        </p:nvSpPr>
        <p:spPr>
          <a:xfrm>
            <a:off x="6156176" y="5013176"/>
            <a:ext cx="1440160" cy="432048"/>
          </a:xfrm>
          <a:prstGeom prst="rect">
            <a:avLst/>
          </a:prstGeom>
          <a:solidFill>
            <a:srgbClr val="F671AE"/>
          </a:solidFill>
          <a:ln w="57150">
            <a:solidFill>
              <a:srgbClr val="76367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346</Words>
  <Application>Microsoft Office PowerPoint</Application>
  <PresentationFormat>Prezentácia na obrazovke (4:3)</PresentationFormat>
  <Paragraphs>121</Paragraphs>
  <Slides>36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DENISA</dc:creator>
  <cp:lastModifiedBy>Učiteľ</cp:lastModifiedBy>
  <cp:revision>253</cp:revision>
  <dcterms:created xsi:type="dcterms:W3CDTF">2013-05-25T15:59:48Z</dcterms:created>
  <dcterms:modified xsi:type="dcterms:W3CDTF">2013-06-05T12:37:37Z</dcterms:modified>
</cp:coreProperties>
</file>