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4" r:id="rId7"/>
    <p:sldId id="261" r:id="rId8"/>
    <p:sldId id="262" r:id="rId9"/>
    <p:sldId id="260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sHceUrLcOHihF6sW+JSA5A==" hashData="RDqtAkGpv8SezJSU1RlbdXHgrZk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F5B"/>
    <a:srgbClr val="31350D"/>
    <a:srgbClr val="BD3D3D"/>
    <a:srgbClr val="F9FD67"/>
    <a:srgbClr val="FEFA66"/>
    <a:srgbClr val="FEFB7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6CEB-0994-46E7-B1DC-B7A669978EAF}" type="datetimeFigureOut">
              <a:rPr lang="sk-SK" smtClean="0"/>
              <a:pPr/>
              <a:t>26. 5. 2013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9108-31E7-4105-97F0-06CDD6618B1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6CEB-0994-46E7-B1DC-B7A669978EAF}" type="datetimeFigureOut">
              <a:rPr lang="sk-SK" smtClean="0"/>
              <a:pPr/>
              <a:t>26. 5. 2013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9108-31E7-4105-97F0-06CDD6618B1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6CEB-0994-46E7-B1DC-B7A669978EAF}" type="datetimeFigureOut">
              <a:rPr lang="sk-SK" smtClean="0"/>
              <a:pPr/>
              <a:t>26. 5. 2013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9108-31E7-4105-97F0-06CDD6618B1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6CEB-0994-46E7-B1DC-B7A669978EAF}" type="datetimeFigureOut">
              <a:rPr lang="sk-SK" smtClean="0"/>
              <a:pPr/>
              <a:t>26. 5. 2013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9108-31E7-4105-97F0-06CDD6618B1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6CEB-0994-46E7-B1DC-B7A669978EAF}" type="datetimeFigureOut">
              <a:rPr lang="sk-SK" smtClean="0"/>
              <a:pPr/>
              <a:t>26. 5. 2013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9108-31E7-4105-97F0-06CDD6618B1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6CEB-0994-46E7-B1DC-B7A669978EAF}" type="datetimeFigureOut">
              <a:rPr lang="sk-SK" smtClean="0"/>
              <a:pPr/>
              <a:t>26. 5. 2013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9108-31E7-4105-97F0-06CDD6618B1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6CEB-0994-46E7-B1DC-B7A669978EAF}" type="datetimeFigureOut">
              <a:rPr lang="sk-SK" smtClean="0"/>
              <a:pPr/>
              <a:t>26. 5. 2013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9108-31E7-4105-97F0-06CDD6618B1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6CEB-0994-46E7-B1DC-B7A669978EAF}" type="datetimeFigureOut">
              <a:rPr lang="sk-SK" smtClean="0"/>
              <a:pPr/>
              <a:t>26. 5. 2013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9108-31E7-4105-97F0-06CDD6618B1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6CEB-0994-46E7-B1DC-B7A669978EAF}" type="datetimeFigureOut">
              <a:rPr lang="sk-SK" smtClean="0"/>
              <a:pPr/>
              <a:t>26. 5. 2013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9108-31E7-4105-97F0-06CDD6618B1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6CEB-0994-46E7-B1DC-B7A669978EAF}" type="datetimeFigureOut">
              <a:rPr lang="sk-SK" smtClean="0"/>
              <a:pPr/>
              <a:t>26. 5. 2013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9108-31E7-4105-97F0-06CDD6618B1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56CEB-0994-46E7-B1DC-B7A669978EAF}" type="datetimeFigureOut">
              <a:rPr lang="sk-SK" smtClean="0"/>
              <a:pPr/>
              <a:t>26. 5. 2013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9108-31E7-4105-97F0-06CDD6618B1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56CEB-0994-46E7-B1DC-B7A669978EAF}" type="datetimeFigureOut">
              <a:rPr lang="sk-SK" smtClean="0"/>
              <a:pPr/>
              <a:t>26. 5. 2013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09108-31E7-4105-97F0-06CDD6618B17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youtube.com/watch?v=SDbFbZCWhj4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youtube.com/watch?v=DGMTFX0mR_8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youtube.com/watch?v=kJNB5nIsiMU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hyperlink" Target="http://eu1.flamingtext.com/general/download.cgi/coollogo_com-140534191.png?url=http://eu1.engine.flamingtext.com/netfu/tmp28000/coollogo_com-140534191.png" TargetMode="External"/><Relationship Id="rId4" Type="http://schemas.openxmlformats.org/officeDocument/2006/relationships/hyperlink" Target="http://www.youtube.com/watch?v=eEmSVvmBIQc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youtube.com/watch?v=AW3KFtwzKAs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youtube.com/watch?v=Aui3ZW1hvIE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 by FlamingText.com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907704" y="980728"/>
            <a:ext cx="5305425" cy="1771651"/>
          </a:xfrm>
          <a:prstGeom prst="rect">
            <a:avLst/>
          </a:prstGeom>
          <a:noFill/>
        </p:spPr>
      </p:pic>
      <p:sp>
        <p:nvSpPr>
          <p:cNvPr id="3" name="Vývojový diagram: proces 2">
            <a:hlinkClick r:id="" action="ppaction://hlinkshowjump?jump=nextslide" highlightClick="1"/>
          </p:cNvPr>
          <p:cNvSpPr/>
          <p:nvPr/>
        </p:nvSpPr>
        <p:spPr>
          <a:xfrm>
            <a:off x="3851920" y="2780928"/>
            <a:ext cx="1402456" cy="504056"/>
          </a:xfrm>
          <a:prstGeom prst="flowChartProcess">
            <a:avLst/>
          </a:prstGeom>
          <a:solidFill>
            <a:srgbClr val="BD3D3D"/>
          </a:solidFill>
          <a:ln>
            <a:solidFill>
              <a:srgbClr val="BD3D3D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EFEF5B"/>
                </a:solidFill>
                <a:latin typeface="Arial" pitchFamily="34" charset="0"/>
                <a:cs typeface="Arial" pitchFamily="34" charset="0"/>
              </a:rPr>
              <a:t>ZAČÍNAME</a:t>
            </a:r>
            <a:endParaRPr lang="sk-SK" dirty="0">
              <a:solidFill>
                <a:srgbClr val="EFEF5B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122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 tmFilter="0, 0; .2, .5; .8, .5; 1, 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1000" autoRev="1" fill="hold"/>
                                        <p:tgtEl>
                                          <p:spTgt spid="51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ývojový diagram: proces 2">
            <a:hlinkClick r:id="" action="ppaction://hlinkshowjump?jump=nextslide" highlightClick="1"/>
          </p:cNvPr>
          <p:cNvSpPr/>
          <p:nvPr/>
        </p:nvSpPr>
        <p:spPr>
          <a:xfrm>
            <a:off x="7812360" y="5949280"/>
            <a:ext cx="898400" cy="360040"/>
          </a:xfrm>
          <a:prstGeom prst="flowChartProcess">
            <a:avLst/>
          </a:prstGeom>
          <a:solidFill>
            <a:srgbClr val="BD3D3D"/>
          </a:solidFill>
          <a:ln>
            <a:solidFill>
              <a:srgbClr val="BD3D3D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 smtClean="0">
                <a:solidFill>
                  <a:srgbClr val="EFEF5B"/>
                </a:solidFill>
                <a:latin typeface="Arial" pitchFamily="34" charset="0"/>
                <a:cs typeface="Arial" pitchFamily="34" charset="0"/>
              </a:rPr>
              <a:t>ĎALEJ</a:t>
            </a:r>
            <a:endParaRPr lang="sk-SK" sz="1400" dirty="0">
              <a:solidFill>
                <a:srgbClr val="EFEF5B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1043608" y="1268760"/>
            <a:ext cx="7056784" cy="720000"/>
          </a:xfrm>
          <a:prstGeom prst="rect">
            <a:avLst/>
          </a:prstGeom>
          <a:solidFill>
            <a:srgbClr val="EFEF5B"/>
          </a:solidFill>
          <a:ln>
            <a:solidFill>
              <a:srgbClr val="EFEF5B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divadelný hudobno-dramatický žáner </a:t>
            </a:r>
            <a:b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veseloherného charakteru, ktorý vznikol v Paríži</a:t>
            </a:r>
            <a:endParaRPr lang="sk-SK" sz="2000" dirty="0">
              <a:solidFill>
                <a:srgbClr val="31350D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2" name="Picture 2" descr="http://www.collegiummusicum.org/userfiles/Opere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132856"/>
            <a:ext cx="4330824" cy="2880000"/>
          </a:xfrm>
          <a:prstGeom prst="rect">
            <a:avLst/>
          </a:prstGeom>
          <a:noFill/>
          <a:ln w="57150">
            <a:solidFill>
              <a:srgbClr val="EFEF5B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</p:pic>
      <p:sp>
        <p:nvSpPr>
          <p:cNvPr id="5" name="Obdĺžnik 4"/>
          <p:cNvSpPr/>
          <p:nvPr/>
        </p:nvSpPr>
        <p:spPr>
          <a:xfrm>
            <a:off x="1043608" y="5157192"/>
            <a:ext cx="7056784" cy="720000"/>
          </a:xfrm>
          <a:prstGeom prst="rect">
            <a:avLst/>
          </a:prstGeom>
          <a:solidFill>
            <a:srgbClr val="EFEF5B"/>
          </a:solidFill>
          <a:ln>
            <a:solidFill>
              <a:srgbClr val="EFEF5B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striedajú sa hudobné a hudobno-tanečné čísla</a:t>
            </a:r>
            <a:b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(KANKÁN, VALČÍK, TANGO) s hovoreným slovom</a:t>
            </a:r>
            <a:endParaRPr lang="sk-SK" sz="2000" dirty="0">
              <a:solidFill>
                <a:srgbClr val="31350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3275856" y="548680"/>
            <a:ext cx="2456656" cy="576064"/>
          </a:xfrm>
          <a:prstGeom prst="rect">
            <a:avLst/>
          </a:prstGeom>
          <a:solidFill>
            <a:srgbClr val="EFEF5B"/>
          </a:solidFill>
          <a:ln>
            <a:solidFill>
              <a:srgbClr val="EFEF5B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2000" dirty="0">
              <a:solidFill>
                <a:srgbClr val="31350D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Image by FlamingText.com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563888" y="476672"/>
            <a:ext cx="1940518" cy="6480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by FlamingText.com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763688" y="1124744"/>
            <a:ext cx="5669900" cy="1152000"/>
          </a:xfrm>
          <a:prstGeom prst="rect">
            <a:avLst/>
          </a:prstGeom>
          <a:noFill/>
        </p:spPr>
      </p:pic>
      <p:pic>
        <p:nvPicPr>
          <p:cNvPr id="6146" name="Picture 2" descr="https://upload.wikimedia.org/wikipedia/commons/b/bf/Jacques_offenbach.jpg"/>
          <p:cNvPicPr>
            <a:picLocks noChangeAspect="1" noChangeArrowheads="1"/>
          </p:cNvPicPr>
          <p:nvPr/>
        </p:nvPicPr>
        <p:blipFill>
          <a:blip r:embed="rId3" cstate="screen">
            <a:lum/>
          </a:blip>
          <a:srcRect/>
          <a:stretch>
            <a:fillRect/>
          </a:stretch>
        </p:blipFill>
        <p:spPr bwMode="auto">
          <a:xfrm>
            <a:off x="5076056" y="2276872"/>
            <a:ext cx="2563803" cy="3384000"/>
          </a:xfrm>
          <a:prstGeom prst="rect">
            <a:avLst/>
          </a:prstGeom>
          <a:noFill/>
          <a:ln w="57150">
            <a:solidFill>
              <a:srgbClr val="EFEF5B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</p:pic>
      <p:sp>
        <p:nvSpPr>
          <p:cNvPr id="5" name="Vývojový diagram: proces 4">
            <a:hlinkClick r:id="" action="ppaction://hlinkshowjump?jump=nextslide" highlightClick="1"/>
          </p:cNvPr>
          <p:cNvSpPr/>
          <p:nvPr/>
        </p:nvSpPr>
        <p:spPr>
          <a:xfrm>
            <a:off x="7812360" y="5949280"/>
            <a:ext cx="898400" cy="360040"/>
          </a:xfrm>
          <a:prstGeom prst="flowChartProcess">
            <a:avLst/>
          </a:prstGeom>
          <a:solidFill>
            <a:srgbClr val="BD3D3D"/>
          </a:solidFill>
          <a:ln>
            <a:solidFill>
              <a:srgbClr val="BD3D3D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 smtClean="0">
                <a:solidFill>
                  <a:srgbClr val="EFEF5B"/>
                </a:solidFill>
                <a:latin typeface="Arial" pitchFamily="34" charset="0"/>
                <a:cs typeface="Arial" pitchFamily="34" charset="0"/>
              </a:rPr>
              <a:t>ĎALEJ</a:t>
            </a:r>
            <a:endParaRPr lang="sk-SK" sz="1400" dirty="0">
              <a:solidFill>
                <a:srgbClr val="EFEF5B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3275856" y="548680"/>
            <a:ext cx="2456656" cy="576064"/>
          </a:xfrm>
          <a:prstGeom prst="rect">
            <a:avLst/>
          </a:prstGeom>
          <a:solidFill>
            <a:srgbClr val="EFEF5B"/>
          </a:solidFill>
          <a:ln>
            <a:solidFill>
              <a:srgbClr val="EFEF5B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2000" dirty="0">
              <a:solidFill>
                <a:srgbClr val="31350D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Image by FlamingText.com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563888" y="476672"/>
            <a:ext cx="1940518" cy="648000"/>
          </a:xfrm>
          <a:prstGeom prst="rect">
            <a:avLst/>
          </a:prstGeom>
          <a:noFill/>
        </p:spPr>
      </p:pic>
      <p:sp>
        <p:nvSpPr>
          <p:cNvPr id="8" name="Obdĺžnik 7"/>
          <p:cNvSpPr/>
          <p:nvPr/>
        </p:nvSpPr>
        <p:spPr>
          <a:xfrm>
            <a:off x="1475656" y="2276872"/>
            <a:ext cx="3312368" cy="2448272"/>
          </a:xfrm>
          <a:prstGeom prst="rect">
            <a:avLst/>
          </a:prstGeom>
          <a:solidFill>
            <a:srgbClr val="EFEF5B"/>
          </a:solidFill>
          <a:ln>
            <a:solidFill>
              <a:srgbClr val="EFEF5B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francúzsky hudobný skladateľ</a:t>
            </a:r>
            <a:b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4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k-SK" sz="4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4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k-SK" sz="4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zakladateľ operety</a:t>
            </a:r>
            <a:b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ORFEUS V PODSVETÍ</a:t>
            </a:r>
            <a:b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KRÁSNA HELENA</a:t>
            </a:r>
            <a:b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9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a mnohé ďalšie</a:t>
            </a:r>
            <a:endParaRPr lang="sk-SK" sz="1900" dirty="0">
              <a:solidFill>
                <a:srgbClr val="31350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ĺžnik 8">
            <a:hlinkClick r:id="rId5"/>
          </p:cNvPr>
          <p:cNvSpPr/>
          <p:nvPr/>
        </p:nvSpPr>
        <p:spPr>
          <a:xfrm>
            <a:off x="1475656" y="4869160"/>
            <a:ext cx="3312368" cy="770384"/>
          </a:xfrm>
          <a:prstGeom prst="rect">
            <a:avLst/>
          </a:prstGeom>
          <a:solidFill>
            <a:srgbClr val="BD3D3D"/>
          </a:solidFill>
          <a:ln>
            <a:solidFill>
              <a:srgbClr val="BD3D3D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EFEF5B"/>
                </a:solidFill>
                <a:latin typeface="Arial" pitchFamily="34" charset="0"/>
                <a:cs typeface="Arial" pitchFamily="34" charset="0"/>
              </a:rPr>
              <a:t>UKÁŽKA – ORFEUS </a:t>
            </a:r>
            <a:br>
              <a:rPr lang="sk-SK" dirty="0" smtClean="0">
                <a:solidFill>
                  <a:srgbClr val="EFEF5B"/>
                </a:solidFill>
                <a:latin typeface="Arial" pitchFamily="34" charset="0"/>
                <a:cs typeface="Arial" pitchFamily="34" charset="0"/>
              </a:rPr>
            </a:br>
            <a:r>
              <a:rPr lang="sk-SK" dirty="0" smtClean="0">
                <a:solidFill>
                  <a:srgbClr val="EFEF5B"/>
                </a:solidFill>
                <a:latin typeface="Arial" pitchFamily="34" charset="0"/>
                <a:cs typeface="Arial" pitchFamily="34" charset="0"/>
              </a:rPr>
              <a:t>V PODSVETÍ (KANKÁN)</a:t>
            </a:r>
            <a:endParaRPr lang="sk-SK" dirty="0">
              <a:solidFill>
                <a:srgbClr val="EFEF5B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by FlamingText.com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123728" y="1124744"/>
            <a:ext cx="4877032" cy="1152000"/>
          </a:xfrm>
          <a:prstGeom prst="rect">
            <a:avLst/>
          </a:prstGeom>
          <a:noFill/>
        </p:spPr>
      </p:pic>
      <p:pic>
        <p:nvPicPr>
          <p:cNvPr id="5126" name="Picture 6" descr="http://s3.amazonaws.com/magnoliasoft.imageweb/bridgeman/supersize/xam67287.jpg"/>
          <p:cNvPicPr>
            <a:picLocks noChangeAspect="1" noChangeArrowheads="1"/>
          </p:cNvPicPr>
          <p:nvPr/>
        </p:nvPicPr>
        <p:blipFill>
          <a:blip r:embed="rId3" cstate="print">
            <a:lum bright="10000"/>
          </a:blip>
          <a:srcRect/>
          <a:stretch>
            <a:fillRect/>
          </a:stretch>
        </p:blipFill>
        <p:spPr bwMode="auto">
          <a:xfrm>
            <a:off x="5148064" y="2276872"/>
            <a:ext cx="2487240" cy="3384000"/>
          </a:xfrm>
          <a:prstGeom prst="rect">
            <a:avLst/>
          </a:prstGeom>
          <a:noFill/>
          <a:ln w="57150">
            <a:solidFill>
              <a:srgbClr val="EFEF5B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</p:pic>
      <p:sp>
        <p:nvSpPr>
          <p:cNvPr id="7" name="Vývojový diagram: proces 6">
            <a:hlinkClick r:id="" action="ppaction://hlinkshowjump?jump=nextslide" highlightClick="1"/>
          </p:cNvPr>
          <p:cNvSpPr/>
          <p:nvPr/>
        </p:nvSpPr>
        <p:spPr>
          <a:xfrm>
            <a:off x="7812360" y="5949280"/>
            <a:ext cx="898400" cy="360040"/>
          </a:xfrm>
          <a:prstGeom prst="flowChartProcess">
            <a:avLst/>
          </a:prstGeom>
          <a:solidFill>
            <a:srgbClr val="BD3D3D"/>
          </a:solidFill>
          <a:ln>
            <a:solidFill>
              <a:srgbClr val="BD3D3D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 smtClean="0">
                <a:solidFill>
                  <a:srgbClr val="EFEF5B"/>
                </a:solidFill>
                <a:latin typeface="Arial" pitchFamily="34" charset="0"/>
                <a:cs typeface="Arial" pitchFamily="34" charset="0"/>
              </a:rPr>
              <a:t>ĎALEJ</a:t>
            </a:r>
            <a:endParaRPr lang="sk-SK" sz="1400" dirty="0">
              <a:solidFill>
                <a:srgbClr val="EFEF5B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ĺžnik 7"/>
          <p:cNvSpPr/>
          <p:nvPr/>
        </p:nvSpPr>
        <p:spPr>
          <a:xfrm>
            <a:off x="3275856" y="548680"/>
            <a:ext cx="2456656" cy="576064"/>
          </a:xfrm>
          <a:prstGeom prst="rect">
            <a:avLst/>
          </a:prstGeom>
          <a:solidFill>
            <a:srgbClr val="EFEF5B"/>
          </a:solidFill>
          <a:ln>
            <a:solidFill>
              <a:srgbClr val="EFEF5B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2000" dirty="0">
              <a:solidFill>
                <a:srgbClr val="31350D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 descr="Image by FlamingText.com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563888" y="476672"/>
            <a:ext cx="1940518" cy="648000"/>
          </a:xfrm>
          <a:prstGeom prst="rect">
            <a:avLst/>
          </a:prstGeom>
          <a:noFill/>
        </p:spPr>
      </p:pic>
      <p:sp>
        <p:nvSpPr>
          <p:cNvPr id="10" name="Obdĺžnik 9"/>
          <p:cNvSpPr/>
          <p:nvPr/>
        </p:nvSpPr>
        <p:spPr>
          <a:xfrm>
            <a:off x="1475656" y="2276872"/>
            <a:ext cx="3312368" cy="2448272"/>
          </a:xfrm>
          <a:prstGeom prst="rect">
            <a:avLst/>
          </a:prstGeom>
          <a:solidFill>
            <a:srgbClr val="EFEF5B"/>
          </a:solidFill>
          <a:ln>
            <a:solidFill>
              <a:srgbClr val="EFEF5B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rakúsky hudobný skladateľ</a:t>
            </a:r>
            <a:b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NETOPIER</a:t>
            </a:r>
            <a:b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CIGÁNSKY BARÓN</a:t>
            </a:r>
            <a:b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VIEDENSKÁ KRV</a:t>
            </a:r>
            <a:b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19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a ďalšie</a:t>
            </a:r>
            <a:endParaRPr lang="sk-SK" sz="1900" dirty="0">
              <a:solidFill>
                <a:srgbClr val="31350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dĺžnik 10">
            <a:hlinkClick r:id="rId5"/>
          </p:cNvPr>
          <p:cNvSpPr/>
          <p:nvPr/>
        </p:nvSpPr>
        <p:spPr>
          <a:xfrm>
            <a:off x="1475656" y="4869160"/>
            <a:ext cx="3312368" cy="770384"/>
          </a:xfrm>
          <a:prstGeom prst="rect">
            <a:avLst/>
          </a:prstGeom>
          <a:solidFill>
            <a:srgbClr val="BD3D3D"/>
          </a:solidFill>
          <a:ln>
            <a:solidFill>
              <a:srgbClr val="BD3D3D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EFEF5B"/>
                </a:solidFill>
                <a:latin typeface="Arial" pitchFamily="34" charset="0"/>
                <a:cs typeface="Arial" pitchFamily="34" charset="0"/>
              </a:rPr>
              <a:t>UKÁŽKA – NETOPIER (VALČÍK)</a:t>
            </a:r>
            <a:endParaRPr lang="sk-SK" dirty="0">
              <a:solidFill>
                <a:srgbClr val="EFEF5B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by FlamingText.com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699792" y="1124744"/>
            <a:ext cx="3745723" cy="1152000"/>
          </a:xfrm>
          <a:prstGeom prst="rect">
            <a:avLst/>
          </a:prstGeom>
          <a:noFill/>
        </p:spPr>
      </p:pic>
      <p:pic>
        <p:nvPicPr>
          <p:cNvPr id="4098" name="Picture 2" descr="http://upload.wikimedia.org/wikipedia/commons/thumb/6/64/Franz_Leh%C3%A1r_01.jpg/230px-Franz_Leh%C3%A1r_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2276872"/>
            <a:ext cx="2577215" cy="3384000"/>
          </a:xfrm>
          <a:prstGeom prst="rect">
            <a:avLst/>
          </a:prstGeom>
          <a:noFill/>
          <a:ln w="57150">
            <a:solidFill>
              <a:srgbClr val="EFEF5B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</p:pic>
      <p:sp>
        <p:nvSpPr>
          <p:cNvPr id="5" name="Vývojový diagram: proces 4">
            <a:hlinkClick r:id="" action="ppaction://hlinkshowjump?jump=nextslide" highlightClick="1"/>
          </p:cNvPr>
          <p:cNvSpPr/>
          <p:nvPr/>
        </p:nvSpPr>
        <p:spPr>
          <a:xfrm>
            <a:off x="7812360" y="5949280"/>
            <a:ext cx="898400" cy="360040"/>
          </a:xfrm>
          <a:prstGeom prst="flowChartProcess">
            <a:avLst/>
          </a:prstGeom>
          <a:solidFill>
            <a:srgbClr val="BD3D3D"/>
          </a:solidFill>
          <a:ln>
            <a:solidFill>
              <a:srgbClr val="BD3D3D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 smtClean="0">
                <a:solidFill>
                  <a:srgbClr val="EFEF5B"/>
                </a:solidFill>
                <a:latin typeface="Arial" pitchFamily="34" charset="0"/>
                <a:cs typeface="Arial" pitchFamily="34" charset="0"/>
              </a:rPr>
              <a:t>ĎALEJ</a:t>
            </a:r>
            <a:endParaRPr lang="sk-SK" sz="1400" dirty="0">
              <a:solidFill>
                <a:srgbClr val="EFEF5B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3275856" y="548680"/>
            <a:ext cx="2456656" cy="576064"/>
          </a:xfrm>
          <a:prstGeom prst="rect">
            <a:avLst/>
          </a:prstGeom>
          <a:solidFill>
            <a:srgbClr val="EFEF5B"/>
          </a:solidFill>
          <a:ln>
            <a:solidFill>
              <a:srgbClr val="EFEF5B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2000" dirty="0">
              <a:solidFill>
                <a:srgbClr val="31350D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Image by FlamingText.com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563888" y="476672"/>
            <a:ext cx="1940518" cy="648000"/>
          </a:xfrm>
          <a:prstGeom prst="rect">
            <a:avLst/>
          </a:prstGeom>
          <a:noFill/>
        </p:spPr>
      </p:pic>
      <p:sp>
        <p:nvSpPr>
          <p:cNvPr id="8" name="Obdĺžnik 7"/>
          <p:cNvSpPr/>
          <p:nvPr/>
        </p:nvSpPr>
        <p:spPr>
          <a:xfrm>
            <a:off x="1475656" y="2276872"/>
            <a:ext cx="3312368" cy="2376264"/>
          </a:xfrm>
          <a:prstGeom prst="rect">
            <a:avLst/>
          </a:prstGeom>
          <a:solidFill>
            <a:srgbClr val="EFEF5B"/>
          </a:solidFill>
          <a:ln>
            <a:solidFill>
              <a:srgbClr val="EFEF5B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operetný hudobný skladateľ</a:t>
            </a:r>
            <a:b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VESELÁ VDOVA</a:t>
            </a:r>
            <a:b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ZEM ÚSMEVOV</a:t>
            </a:r>
            <a:b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CÁROVIČ</a:t>
            </a:r>
            <a:b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19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a ďalšie</a:t>
            </a:r>
            <a:endParaRPr lang="sk-SK" sz="1900" dirty="0">
              <a:solidFill>
                <a:srgbClr val="31350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ĺžnik 8">
            <a:hlinkClick r:id="rId5"/>
          </p:cNvPr>
          <p:cNvSpPr/>
          <p:nvPr/>
        </p:nvSpPr>
        <p:spPr>
          <a:xfrm>
            <a:off x="1475656" y="4797152"/>
            <a:ext cx="3312368" cy="842392"/>
          </a:xfrm>
          <a:prstGeom prst="rect">
            <a:avLst/>
          </a:prstGeom>
          <a:solidFill>
            <a:srgbClr val="BD3D3D"/>
          </a:solidFill>
          <a:ln>
            <a:solidFill>
              <a:srgbClr val="BD3D3D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EFEF5B"/>
                </a:solidFill>
                <a:latin typeface="Arial" pitchFamily="34" charset="0"/>
                <a:cs typeface="Arial" pitchFamily="34" charset="0"/>
              </a:rPr>
              <a:t>UKÁŽKA – VESELÁ VDOVA (TANGO)</a:t>
            </a:r>
            <a:endParaRPr lang="sk-SK" dirty="0">
              <a:solidFill>
                <a:srgbClr val="EFEF5B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http://static.classicalm.com/repository/compositor-photo/big/283-img1280870448784233.jpg"/>
          <p:cNvPicPr>
            <a:picLocks noChangeAspect="1" noChangeArrowheads="1"/>
          </p:cNvPicPr>
          <p:nvPr/>
        </p:nvPicPr>
        <p:blipFill>
          <a:blip r:embed="rId2" cstate="print"/>
          <a:srcRect l="4256" r="8501"/>
          <a:stretch>
            <a:fillRect/>
          </a:stretch>
        </p:blipFill>
        <p:spPr bwMode="auto">
          <a:xfrm>
            <a:off x="4860032" y="2276872"/>
            <a:ext cx="2952328" cy="3384000"/>
          </a:xfrm>
          <a:prstGeom prst="rect">
            <a:avLst/>
          </a:prstGeom>
          <a:noFill/>
          <a:ln w="57150">
            <a:solidFill>
              <a:srgbClr val="EFEF5B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</p:pic>
      <p:sp>
        <p:nvSpPr>
          <p:cNvPr id="4" name="Vývojový diagram: proces 3">
            <a:hlinkClick r:id="" action="ppaction://hlinkshowjump?jump=nextslide" highlightClick="1"/>
          </p:cNvPr>
          <p:cNvSpPr/>
          <p:nvPr/>
        </p:nvSpPr>
        <p:spPr>
          <a:xfrm>
            <a:off x="7812360" y="5949280"/>
            <a:ext cx="898400" cy="360040"/>
          </a:xfrm>
          <a:prstGeom prst="flowChartProcess">
            <a:avLst/>
          </a:prstGeom>
          <a:solidFill>
            <a:srgbClr val="BD3D3D"/>
          </a:solidFill>
          <a:ln>
            <a:solidFill>
              <a:srgbClr val="BD3D3D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 smtClean="0">
                <a:solidFill>
                  <a:srgbClr val="EFEF5B"/>
                </a:solidFill>
                <a:latin typeface="Arial" pitchFamily="34" charset="0"/>
                <a:cs typeface="Arial" pitchFamily="34" charset="0"/>
              </a:rPr>
              <a:t>ĎALEJ</a:t>
            </a:r>
            <a:endParaRPr lang="sk-SK" sz="1400" dirty="0">
              <a:solidFill>
                <a:srgbClr val="EFEF5B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3275856" y="548680"/>
            <a:ext cx="2456656" cy="576064"/>
          </a:xfrm>
          <a:prstGeom prst="rect">
            <a:avLst/>
          </a:prstGeom>
          <a:solidFill>
            <a:srgbClr val="EFEF5B"/>
          </a:solidFill>
          <a:ln>
            <a:solidFill>
              <a:srgbClr val="EFEF5B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2000" dirty="0">
              <a:solidFill>
                <a:srgbClr val="31350D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Image by FlamingText.com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563888" y="476672"/>
            <a:ext cx="1940518" cy="648000"/>
          </a:xfrm>
          <a:prstGeom prst="rect">
            <a:avLst/>
          </a:prstGeom>
          <a:noFill/>
        </p:spPr>
      </p:pic>
      <p:sp>
        <p:nvSpPr>
          <p:cNvPr id="7" name="Obdĺžnik 6"/>
          <p:cNvSpPr/>
          <p:nvPr/>
        </p:nvSpPr>
        <p:spPr>
          <a:xfrm>
            <a:off x="1259632" y="2276872"/>
            <a:ext cx="3384376" cy="2376264"/>
          </a:xfrm>
          <a:prstGeom prst="rect">
            <a:avLst/>
          </a:prstGeom>
          <a:solidFill>
            <a:srgbClr val="EFEF5B"/>
          </a:solidFill>
          <a:ln>
            <a:solidFill>
              <a:srgbClr val="EFEF5B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maďarský operetný hudobný skladateľ</a:t>
            </a:r>
            <a:b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ČARDÁŠOVÁ PRINCEZNÁ</a:t>
            </a:r>
            <a:b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BAJADÉRA</a:t>
            </a:r>
            <a:b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GRÓFKA MARICA</a:t>
            </a:r>
            <a:b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19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a ďalšie</a:t>
            </a:r>
            <a:endParaRPr lang="sk-SK" sz="1900" dirty="0">
              <a:solidFill>
                <a:srgbClr val="31350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ĺžnik 7">
            <a:hlinkClick r:id="rId4"/>
          </p:cNvPr>
          <p:cNvSpPr/>
          <p:nvPr/>
        </p:nvSpPr>
        <p:spPr>
          <a:xfrm>
            <a:off x="1259632" y="4797152"/>
            <a:ext cx="3384376" cy="842392"/>
          </a:xfrm>
          <a:prstGeom prst="rect">
            <a:avLst/>
          </a:prstGeom>
          <a:solidFill>
            <a:srgbClr val="BD3D3D"/>
          </a:solidFill>
          <a:ln>
            <a:solidFill>
              <a:srgbClr val="BD3D3D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EFEF5B"/>
                </a:solidFill>
                <a:latin typeface="Arial" pitchFamily="34" charset="0"/>
                <a:cs typeface="Arial" pitchFamily="34" charset="0"/>
              </a:rPr>
              <a:t>UKÁŽKA – ČARDÁŠOVÁ PRINCEZNÁ</a:t>
            </a:r>
            <a:endParaRPr lang="sk-SK" dirty="0">
              <a:solidFill>
                <a:srgbClr val="EFEF5B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10" name="Picture 6" descr="Image by FlamingText.com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79712" y="1124744"/>
            <a:ext cx="5193986" cy="11520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 by FlamingText.com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55776" y="1124744"/>
            <a:ext cx="4007857" cy="1152000"/>
          </a:xfrm>
          <a:prstGeom prst="rect">
            <a:avLst/>
          </a:prstGeom>
          <a:noFill/>
        </p:spPr>
      </p:pic>
      <p:pic>
        <p:nvPicPr>
          <p:cNvPr id="3074" name="Picture 2" descr="http://www.musical-opereta.cz/images/269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2276872"/>
            <a:ext cx="2258820" cy="3384000"/>
          </a:xfrm>
          <a:prstGeom prst="rect">
            <a:avLst/>
          </a:prstGeom>
          <a:noFill/>
          <a:ln w="57150">
            <a:solidFill>
              <a:srgbClr val="EFEF5B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</p:pic>
      <p:sp>
        <p:nvSpPr>
          <p:cNvPr id="5" name="Vývojový diagram: proces 4">
            <a:hlinkClick r:id="" action="ppaction://hlinkshowjump?jump=nextslide" highlightClick="1"/>
          </p:cNvPr>
          <p:cNvSpPr/>
          <p:nvPr/>
        </p:nvSpPr>
        <p:spPr>
          <a:xfrm>
            <a:off x="7812360" y="5949280"/>
            <a:ext cx="898400" cy="360040"/>
          </a:xfrm>
          <a:prstGeom prst="flowChartProcess">
            <a:avLst/>
          </a:prstGeom>
          <a:solidFill>
            <a:srgbClr val="BD3D3D"/>
          </a:solidFill>
          <a:ln>
            <a:solidFill>
              <a:srgbClr val="BD3D3D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 smtClean="0">
                <a:solidFill>
                  <a:srgbClr val="EFEF5B"/>
                </a:solidFill>
                <a:latin typeface="Arial" pitchFamily="34" charset="0"/>
                <a:cs typeface="Arial" pitchFamily="34" charset="0"/>
              </a:rPr>
              <a:t>ĎALEJ</a:t>
            </a:r>
            <a:endParaRPr lang="sk-SK" sz="1400" dirty="0">
              <a:solidFill>
                <a:srgbClr val="EFEF5B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3275856" y="548680"/>
            <a:ext cx="2456656" cy="576064"/>
          </a:xfrm>
          <a:prstGeom prst="rect">
            <a:avLst/>
          </a:prstGeom>
          <a:solidFill>
            <a:srgbClr val="EFEF5B"/>
          </a:solidFill>
          <a:ln>
            <a:solidFill>
              <a:srgbClr val="EFEF5B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2000" dirty="0">
              <a:solidFill>
                <a:srgbClr val="31350D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Image by FlamingText.com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563888" y="476672"/>
            <a:ext cx="1940518" cy="648000"/>
          </a:xfrm>
          <a:prstGeom prst="rect">
            <a:avLst/>
          </a:prstGeom>
          <a:noFill/>
        </p:spPr>
      </p:pic>
      <p:sp>
        <p:nvSpPr>
          <p:cNvPr id="8" name="Obdĺžnik 7"/>
          <p:cNvSpPr/>
          <p:nvPr/>
        </p:nvSpPr>
        <p:spPr>
          <a:xfrm>
            <a:off x="4283968" y="2276872"/>
            <a:ext cx="3312368" cy="2592288"/>
          </a:xfrm>
          <a:prstGeom prst="rect">
            <a:avLst/>
          </a:prstGeom>
          <a:solidFill>
            <a:srgbClr val="EFEF5B"/>
          </a:solidFill>
          <a:ln>
            <a:solidFill>
              <a:srgbClr val="EFEF5B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český dirigent a operetný hudobný skladateľ</a:t>
            </a:r>
            <a:b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POĽSKÁ KRV</a:t>
            </a:r>
            <a:b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KRÁSNA SASKIA</a:t>
            </a:r>
            <a:b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19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a ďalšie</a:t>
            </a:r>
            <a:endParaRPr lang="sk-SK" sz="2000" dirty="0">
              <a:solidFill>
                <a:srgbClr val="31350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ĺžnik 8">
            <a:hlinkClick r:id="rId5"/>
          </p:cNvPr>
          <p:cNvSpPr/>
          <p:nvPr/>
        </p:nvSpPr>
        <p:spPr>
          <a:xfrm>
            <a:off x="4283968" y="5013176"/>
            <a:ext cx="3312368" cy="626368"/>
          </a:xfrm>
          <a:prstGeom prst="rect">
            <a:avLst/>
          </a:prstGeom>
          <a:solidFill>
            <a:srgbClr val="BD3D3D"/>
          </a:solidFill>
          <a:ln>
            <a:solidFill>
              <a:srgbClr val="BD3D3D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EFEF5B"/>
                </a:solidFill>
                <a:latin typeface="Arial" pitchFamily="34" charset="0"/>
                <a:cs typeface="Arial" pitchFamily="34" charset="0"/>
              </a:rPr>
              <a:t>UKÁŽKA – POĽSKÁ KRV</a:t>
            </a:r>
            <a:endParaRPr lang="sk-SK" dirty="0">
              <a:solidFill>
                <a:srgbClr val="EFEF5B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Image by FlamingText.com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55776" y="1052736"/>
            <a:ext cx="3994065" cy="1152000"/>
          </a:xfrm>
          <a:prstGeom prst="rect">
            <a:avLst/>
          </a:prstGeom>
          <a:noFill/>
        </p:spPr>
      </p:pic>
      <p:pic>
        <p:nvPicPr>
          <p:cNvPr id="2050" name="Picture 2" descr="http://www3.teraz.sk/usercontent/photos/b/2/2/3-b22459cca88735197c346c4bdfb3b01d7e3c4364.jpg"/>
          <p:cNvPicPr>
            <a:picLocks noChangeAspect="1" noChangeArrowheads="1"/>
          </p:cNvPicPr>
          <p:nvPr/>
        </p:nvPicPr>
        <p:blipFill>
          <a:blip r:embed="rId3" cstate="print"/>
          <a:srcRect l="14676" b="5275"/>
          <a:stretch>
            <a:fillRect/>
          </a:stretch>
        </p:blipFill>
        <p:spPr bwMode="auto">
          <a:xfrm>
            <a:off x="4860032" y="2276872"/>
            <a:ext cx="2921518" cy="3384000"/>
          </a:xfrm>
          <a:prstGeom prst="rect">
            <a:avLst/>
          </a:prstGeom>
          <a:noFill/>
          <a:ln w="57150">
            <a:solidFill>
              <a:srgbClr val="EFEF5B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</p:pic>
      <p:sp>
        <p:nvSpPr>
          <p:cNvPr id="5" name="Vývojový diagram: proces 4">
            <a:hlinkClick r:id="" action="ppaction://hlinkshowjump?jump=nextslide" highlightClick="1"/>
          </p:cNvPr>
          <p:cNvSpPr/>
          <p:nvPr/>
        </p:nvSpPr>
        <p:spPr>
          <a:xfrm>
            <a:off x="7812360" y="5949280"/>
            <a:ext cx="898400" cy="360040"/>
          </a:xfrm>
          <a:prstGeom prst="flowChartProcess">
            <a:avLst/>
          </a:prstGeom>
          <a:solidFill>
            <a:srgbClr val="BD3D3D"/>
          </a:solidFill>
          <a:ln>
            <a:solidFill>
              <a:srgbClr val="BD3D3D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dirty="0" smtClean="0">
                <a:solidFill>
                  <a:srgbClr val="EFEF5B"/>
                </a:solidFill>
                <a:latin typeface="Arial" pitchFamily="34" charset="0"/>
                <a:cs typeface="Arial" pitchFamily="34" charset="0"/>
              </a:rPr>
              <a:t>ĎALEJ</a:t>
            </a:r>
            <a:endParaRPr lang="sk-SK" sz="1400" dirty="0">
              <a:solidFill>
                <a:srgbClr val="EFEF5B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3275856" y="548680"/>
            <a:ext cx="2456656" cy="576064"/>
          </a:xfrm>
          <a:prstGeom prst="rect">
            <a:avLst/>
          </a:prstGeom>
          <a:solidFill>
            <a:srgbClr val="EFEF5B"/>
          </a:solidFill>
          <a:ln>
            <a:solidFill>
              <a:srgbClr val="EFEF5B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2000" dirty="0">
              <a:solidFill>
                <a:srgbClr val="31350D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Image by FlamingText.com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563888" y="476672"/>
            <a:ext cx="1940518" cy="648000"/>
          </a:xfrm>
          <a:prstGeom prst="rect">
            <a:avLst/>
          </a:prstGeom>
          <a:noFill/>
        </p:spPr>
      </p:pic>
      <p:sp>
        <p:nvSpPr>
          <p:cNvPr id="8" name="Obdĺžnik 7"/>
          <p:cNvSpPr/>
          <p:nvPr/>
        </p:nvSpPr>
        <p:spPr>
          <a:xfrm>
            <a:off x="1331640" y="2276872"/>
            <a:ext cx="3312368" cy="2448272"/>
          </a:xfrm>
          <a:prstGeom prst="rect">
            <a:avLst/>
          </a:prstGeom>
          <a:solidFill>
            <a:srgbClr val="EFEF5B"/>
          </a:solidFill>
          <a:ln>
            <a:solidFill>
              <a:srgbClr val="EFEF5B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9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slovenský hudobný skladateľ</a:t>
            </a:r>
            <a:br>
              <a:rPr lang="sk-SK" sz="19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4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k-SK" sz="4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19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priekopník slovenskej populárnej hudby</a:t>
            </a:r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4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k-SK" sz="4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4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k-SK" sz="4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4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k-SK" sz="4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KEĎ ROZKVITNE MÁJ</a:t>
            </a:r>
            <a:b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MODRÁ RUŽA</a:t>
            </a:r>
            <a:b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HRNČIARSKY BÁL</a:t>
            </a:r>
            <a:br>
              <a:rPr lang="sk-SK" sz="20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</a:br>
            <a:r>
              <a:rPr lang="sk-SK" sz="1900" dirty="0" smtClean="0">
                <a:solidFill>
                  <a:srgbClr val="31350D"/>
                </a:solidFill>
                <a:latin typeface="Arial" pitchFamily="34" charset="0"/>
                <a:cs typeface="Arial" pitchFamily="34" charset="0"/>
              </a:rPr>
              <a:t>a ďalšie</a:t>
            </a:r>
            <a:endParaRPr lang="sk-SK" sz="1900" dirty="0">
              <a:solidFill>
                <a:srgbClr val="31350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ĺžnik 8">
            <a:hlinkClick r:id="rId5"/>
          </p:cNvPr>
          <p:cNvSpPr/>
          <p:nvPr/>
        </p:nvSpPr>
        <p:spPr>
          <a:xfrm>
            <a:off x="1331640" y="4797152"/>
            <a:ext cx="3312368" cy="842392"/>
          </a:xfrm>
          <a:prstGeom prst="rect">
            <a:avLst/>
          </a:prstGeom>
          <a:solidFill>
            <a:srgbClr val="BD3D3D"/>
          </a:solidFill>
          <a:ln>
            <a:solidFill>
              <a:srgbClr val="BD3D3D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rgbClr val="EFEF5B"/>
                </a:solidFill>
                <a:latin typeface="Arial" pitchFamily="34" charset="0"/>
                <a:cs typeface="Arial" pitchFamily="34" charset="0"/>
              </a:rPr>
              <a:t>UKÁŽKA – MODRÁ RUŽA, LEN BEZ ŽENY (FOXTROT)</a:t>
            </a:r>
            <a:endParaRPr lang="sk-SK" dirty="0">
              <a:solidFill>
                <a:srgbClr val="EFEF5B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by FlamingText.com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411760" y="3501008"/>
            <a:ext cx="4286250" cy="1771651"/>
          </a:xfrm>
          <a:prstGeom prst="rect">
            <a:avLst/>
          </a:prstGeom>
          <a:noFill/>
        </p:spPr>
      </p:pic>
      <p:pic>
        <p:nvPicPr>
          <p:cNvPr id="2" name="Picture 2" descr="Image by FlamingText.com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987824" y="5157192"/>
            <a:ext cx="3155888" cy="504000"/>
          </a:xfrm>
          <a:prstGeom prst="rect">
            <a:avLst/>
          </a:prstGeom>
          <a:noFill/>
        </p:spPr>
      </p:pic>
      <p:sp>
        <p:nvSpPr>
          <p:cNvPr id="5" name="Obdĺžnik 4"/>
          <p:cNvSpPr/>
          <p:nvPr/>
        </p:nvSpPr>
        <p:spPr>
          <a:xfrm>
            <a:off x="3275856" y="1412776"/>
            <a:ext cx="2456656" cy="576064"/>
          </a:xfrm>
          <a:prstGeom prst="rect">
            <a:avLst/>
          </a:prstGeom>
          <a:solidFill>
            <a:srgbClr val="EFEF5B"/>
          </a:solidFill>
          <a:ln>
            <a:solidFill>
              <a:srgbClr val="EFEF5B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2000" dirty="0">
              <a:solidFill>
                <a:srgbClr val="31350D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Image by FlamingText.com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563888" y="1340768"/>
            <a:ext cx="1940518" cy="6480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 tmFilter="0, 0; .2, .5; .8, .5; 1, 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00" autoRev="1" fill="hold"/>
                                        <p:tgtEl>
                                          <p:spTgt spid="10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74</Words>
  <Application>Microsoft Office PowerPoint</Application>
  <PresentationFormat>Prezentácia na obrazovke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DENISA</dc:creator>
  <cp:lastModifiedBy>DENISA</cp:lastModifiedBy>
  <cp:revision>76</cp:revision>
  <dcterms:created xsi:type="dcterms:W3CDTF">2013-05-25T07:36:42Z</dcterms:created>
  <dcterms:modified xsi:type="dcterms:W3CDTF">2013-05-26T09:38:43Z</dcterms:modified>
</cp:coreProperties>
</file>